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9" r:id="rId16"/>
    <p:sldId id="313" r:id="rId17"/>
    <p:sldId id="296" r:id="rId18"/>
    <p:sldId id="297" r:id="rId19"/>
    <p:sldId id="298" r:id="rId20"/>
    <p:sldId id="299" r:id="rId21"/>
    <p:sldId id="300" r:id="rId22"/>
    <p:sldId id="273" r:id="rId23"/>
    <p:sldId id="301" r:id="rId24"/>
    <p:sldId id="318" r:id="rId25"/>
    <p:sldId id="302" r:id="rId26"/>
    <p:sldId id="303" r:id="rId27"/>
    <p:sldId id="305" r:id="rId28"/>
    <p:sldId id="306" r:id="rId29"/>
    <p:sldId id="307" r:id="rId30"/>
    <p:sldId id="310" r:id="rId31"/>
    <p:sldId id="311" r:id="rId32"/>
    <p:sldId id="312" r:id="rId33"/>
    <p:sldId id="271" r:id="rId34"/>
    <p:sldId id="292" r:id="rId35"/>
    <p:sldId id="293" r:id="rId36"/>
    <p:sldId id="272" r:id="rId37"/>
    <p:sldId id="316" r:id="rId38"/>
    <p:sldId id="314" r:id="rId39"/>
    <p:sldId id="295" r:id="rId40"/>
    <p:sldId id="276" r:id="rId41"/>
    <p:sldId id="274" r:id="rId42"/>
    <p:sldId id="317" r:id="rId43"/>
    <p:sldId id="280" r:id="rId44"/>
    <p:sldId id="309" r:id="rId45"/>
    <p:sldId id="315" r:id="rId46"/>
  </p:sldIdLst>
  <p:sldSz cx="9144000" cy="5143500" type="screen16x9"/>
  <p:notesSz cx="6858000" cy="9144000"/>
  <p:embeddedFontLst>
    <p:embeddedFont>
      <p:font typeface="Bernard MT Condensed" panose="02050806060905020404" pitchFamily="18" charset="0"/>
      <p:regular r:id="rId48"/>
    </p:embeddedFont>
    <p:embeddedFont>
      <p:font typeface="Arial Unicode MS" panose="020B0604020202020204" charset="-128"/>
      <p:regular r:id="rId49"/>
    </p:embeddedFont>
    <p:embeddedFont>
      <p:font typeface="Arial Black" panose="020B0A04020102020204" pitchFamily="34" charset="0"/>
      <p:bold r:id="rId50"/>
    </p:embeddedFont>
    <p:embeddedFont>
      <p:font typeface="Roboto" panose="020B0604020202020204" charset="0"/>
      <p:regular r:id="rId51"/>
      <p:bold r:id="rId52"/>
      <p:italic r:id="rId53"/>
      <p:boldItalic r:id="rId54"/>
    </p:embeddedFont>
    <p:embeddedFont>
      <p:font typeface="Arial Narrow" panose="020B0606020202030204" pitchFamily="34" charset="0"/>
      <p:regular r:id="rId55"/>
      <p:bold r:id="rId56"/>
      <p:italic r:id="rId57"/>
      <p:boldItalic r:id="rId58"/>
    </p:embeddedFont>
    <p:embeddedFont>
      <p:font typeface="Batang" panose="020B0604020202020204" charset="-127"/>
      <p:regular r:id="rId59"/>
    </p:embeddedFont>
  </p:embeddedFontLst>
  <p:defaultTextStyle>
    <a:defPPr>
      <a:defRPr lang="uk-UA"/>
    </a:defPPr>
    <a:lvl1pPr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5FE5"/>
    <a:srgbClr val="9900FF"/>
    <a:srgbClr val="FF9900"/>
    <a:srgbClr val="0000FF"/>
    <a:srgbClr val="FFFF00"/>
    <a:srgbClr val="A50021"/>
    <a:srgbClr val="FF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73" autoAdjust="0"/>
    <p:restoredTop sz="94368" autoAdjust="0"/>
  </p:normalViewPr>
  <p:slideViewPr>
    <p:cSldViewPr>
      <p:cViewPr varScale="1">
        <p:scale>
          <a:sx n="144" d="100"/>
          <a:sy n="144" d="100"/>
        </p:scale>
        <p:origin x="738" y="1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hape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7 w 120000"/>
              <a:gd name="T3" fmla="*/ 0 h 120000"/>
              <a:gd name="T4" fmla="*/ 2147483647 w 120000"/>
              <a:gd name="T5" fmla="*/ 2147483647 h 120000"/>
              <a:gd name="T6" fmla="*/ 0 w 120000"/>
              <a:gd name="T7" fmla="*/ 2147483647 h 120000"/>
              <a:gd name="T8" fmla="*/ 0 60000 65536"/>
              <a:gd name="T9" fmla="*/ 0 60000 65536"/>
              <a:gd name="T10" fmla="*/ 0 60000 65536"/>
              <a:gd name="T11" fmla="*/ 0 60000 65536"/>
              <a:gd name="T12" fmla="*/ 0 w 120000"/>
              <a:gd name="T13" fmla="*/ 0 h 120000"/>
              <a:gd name="T14" fmla="*/ 120000 w 120000"/>
              <a:gd name="T15" fmla="*/ 120000 h 120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pPr lvl="0"/>
            <a:endParaRPr noProof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Arial" charset="0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hape 64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10242" name="Shape 65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hape 70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28674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hape 70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30722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hape 70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32770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hape 70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34818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hape 70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36866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hape 70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38914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hape 70"/>
          <p:cNvSpPr>
            <a:spLocks noGrp="1" noRot="1" noChangeAspect="1" noTextEdi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71682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hape 70"/>
          <p:cNvSpPr>
            <a:spLocks noGrp="1" noRot="1" noChangeAspect="1" noTextEdi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40962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hape 70"/>
          <p:cNvSpPr>
            <a:spLocks noGrp="1" noRot="1" noChangeAspect="1" noTextEdi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43010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hape 70"/>
          <p:cNvSpPr>
            <a:spLocks noGrp="1" noRot="1" noChangeAspect="1" noTextEdi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45058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Shape 70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12290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hape 70"/>
          <p:cNvSpPr>
            <a:spLocks noGrp="1" noRot="1" noChangeAspect="1" noTextEdi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47106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hape 70"/>
          <p:cNvSpPr>
            <a:spLocks noGrp="1" noRot="1" noChangeAspect="1" noTextEdi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49154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hape 70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83970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hape 70"/>
          <p:cNvSpPr>
            <a:spLocks noGrp="1" noRot="1" noChangeAspect="1" noTextEdi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51202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hape 70"/>
          <p:cNvSpPr>
            <a:spLocks noGrp="1" noRot="1" noChangeAspect="1" noTextEdi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57346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dirty="0" smtClean="0"/>
          </a:p>
        </p:txBody>
      </p:sp>
    </p:spTree>
    <p:extLst>
      <p:ext uri="{BB962C8B-B14F-4D97-AF65-F5344CB8AC3E}">
        <p14:creationId xmlns:p14="http://schemas.microsoft.com/office/powerpoint/2010/main" val="38620548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hape 70"/>
          <p:cNvSpPr>
            <a:spLocks noGrp="1" noRot="1" noChangeAspect="1" noTextEdi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53250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hape 70"/>
          <p:cNvSpPr>
            <a:spLocks noGrp="1" noRot="1" noChangeAspect="1" noTextEdi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55298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hape 70"/>
          <p:cNvSpPr>
            <a:spLocks noGrp="1" noRot="1" noChangeAspect="1" noTextEdi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59394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hape 70"/>
          <p:cNvSpPr>
            <a:spLocks noGrp="1" noRot="1" noChangeAspect="1" noTextEdi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61442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hape 70"/>
          <p:cNvSpPr>
            <a:spLocks noGrp="1" noRot="1" noChangeAspect="1" noTextEdi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63490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hape 70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14338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hape 70"/>
          <p:cNvSpPr>
            <a:spLocks noGrp="1" noRot="1" noChangeAspect="1" noTextEdi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65538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hape 70"/>
          <p:cNvSpPr>
            <a:spLocks noGrp="1" noRot="1" noChangeAspect="1" noTextEdi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67586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hape 70"/>
          <p:cNvSpPr>
            <a:spLocks noGrp="1" noRot="1" noChangeAspect="1" noTextEdi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69634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hape 70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73730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hape 70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75778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hape 70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77826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hape 70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79874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hape 70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81922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hape 70"/>
          <p:cNvSpPr>
            <a:spLocks noGrp="1" noRot="1" noChangeAspect="1" noTextEdi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90114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hape 70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86018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hape 70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16386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hape 70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88066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Shape 70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92162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hape 70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106499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Shape 70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94210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hape 70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96258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hape 70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98306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hape 70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18434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hape 70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20482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hape 70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22530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hape 70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24578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hape 70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26626" name="Shape 7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"/>
          <p:cNvSpPr>
            <a:spLocks noChangeArrowheads="1"/>
          </p:cNvSpPr>
          <p:nvPr/>
        </p:nvSpPr>
        <p:spPr bwMode="auto">
          <a:xfrm flipH="1">
            <a:off x="8247063" y="4246563"/>
            <a:ext cx="896937" cy="896937"/>
          </a:xfrm>
          <a:prstGeom prst="rtTriangle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uk-UA"/>
          </a:p>
        </p:txBody>
      </p:sp>
      <p:sp>
        <p:nvSpPr>
          <p:cNvPr id="5" name="Shape 11"/>
          <p:cNvSpPr/>
          <p:nvPr/>
        </p:nvSpPr>
        <p:spPr>
          <a:xfrm flipH="1">
            <a:off x="8247063" y="4246563"/>
            <a:ext cx="896937" cy="896937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" name="Shape 14"/>
          <p:cNvSpPr txBox="1">
            <a:spLocks noGrp="1"/>
          </p:cNvSpPr>
          <p:nvPr>
            <p:ph type="sldNum" idx="10"/>
          </p:nvPr>
        </p:nvSpPr>
        <p:spPr bwMode="auto">
          <a:xfrm>
            <a:off x="8523288" y="4695825"/>
            <a:ext cx="549275" cy="3937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658227B0-8494-4544-B1B5-C1E5D16CC0EA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="ctr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" name="Shape 17"/>
          <p:cNvSpPr txBox="1">
            <a:spLocks noGrp="1"/>
          </p:cNvSpPr>
          <p:nvPr>
            <p:ph type="sldNum" idx="10"/>
          </p:nvPr>
        </p:nvSpPr>
        <p:spPr bwMode="auto">
          <a:xfrm>
            <a:off x="8523288" y="4695825"/>
            <a:ext cx="549275" cy="3937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8EC8F16-26C6-40F5-A8C5-25AD79DCD98B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7"/>
          <p:cNvSpPr txBox="1"/>
          <p:nvPr/>
        </p:nvSpPr>
        <p:spPr>
          <a:xfrm rot="10800000" flipH="1">
            <a:off x="3276600" y="0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38"/>
          <p:cNvSpPr>
            <a:spLocks noChangeArrowheads="1"/>
          </p:cNvSpPr>
          <p:nvPr/>
        </p:nvSpPr>
        <p:spPr bwMode="auto">
          <a:xfrm rot="16200000">
            <a:off x="758825" y="2517775"/>
            <a:ext cx="5143500" cy="107950"/>
          </a:xfrm>
          <a:prstGeom prst="rect">
            <a:avLst/>
          </a:prstGeom>
          <a:gradFill rotWithShape="0"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uk-UA"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" name="Shape 41"/>
          <p:cNvSpPr txBox="1">
            <a:spLocks noGrp="1"/>
          </p:cNvSpPr>
          <p:nvPr>
            <p:ph type="sldNum" idx="10"/>
          </p:nvPr>
        </p:nvSpPr>
        <p:spPr bwMode="auto">
          <a:xfrm>
            <a:off x="8523288" y="4695825"/>
            <a:ext cx="549275" cy="3937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993F6AB0-72B5-4E76-B6A1-FC30C9B70E8A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="ctr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3" name="Shape 44"/>
          <p:cNvSpPr txBox="1">
            <a:spLocks noGrp="1"/>
          </p:cNvSpPr>
          <p:nvPr>
            <p:ph type="sldNum" idx="10"/>
          </p:nvPr>
        </p:nvSpPr>
        <p:spPr bwMode="auto">
          <a:xfrm>
            <a:off x="8523288" y="4695825"/>
            <a:ext cx="549275" cy="3937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E81BBC59-C85D-4D0C-94D8-EDA8E7B7FA5F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ig 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60"/>
          <p:cNvSpPr txBox="1">
            <a:spLocks noGrp="1"/>
          </p:cNvSpPr>
          <p:nvPr>
            <p:ph type="sldNum" idx="10"/>
          </p:nvPr>
        </p:nvSpPr>
        <p:spPr bwMode="auto">
          <a:xfrm>
            <a:off x="8523288" y="4695825"/>
            <a:ext cx="549275" cy="3937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0A9940DE-5BBC-45FF-9AE5-0822D0EE4192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2"/>
          <p:cNvSpPr txBox="1">
            <a:spLocks noGrp="1"/>
          </p:cNvSpPr>
          <p:nvPr>
            <p:ph type="sldNum" idx="10"/>
          </p:nvPr>
        </p:nvSpPr>
        <p:spPr bwMode="auto">
          <a:xfrm>
            <a:off x="8523288" y="4695825"/>
            <a:ext cx="549275" cy="3937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9DF4A73D-9110-4B91-A5CD-4A630C4ADE26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6"/>
          <p:cNvSpPr txBox="1">
            <a:spLocks noGrp="1"/>
          </p:cNvSpPr>
          <p:nvPr>
            <p:ph type="title"/>
          </p:nvPr>
        </p:nvSpPr>
        <p:spPr bwMode="auto">
          <a:xfrm>
            <a:off x="471488" y="738188"/>
            <a:ext cx="822325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uk-UA" smtClean="0">
              <a:sym typeface="Arial" charset="0"/>
            </a:endParaRPr>
          </a:p>
        </p:txBody>
      </p:sp>
      <p:sp>
        <p:nvSpPr>
          <p:cNvPr id="1027" name="Shape 7"/>
          <p:cNvSpPr txBox="1">
            <a:spLocks noGrp="1"/>
          </p:cNvSpPr>
          <p:nvPr>
            <p:ph type="body" idx="1"/>
          </p:nvPr>
        </p:nvSpPr>
        <p:spPr bwMode="auto">
          <a:xfrm>
            <a:off x="471488" y="1919288"/>
            <a:ext cx="8223250" cy="270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uk-UA" smtClean="0">
              <a:sym typeface="Arial" charset="0"/>
            </a:endParaRPr>
          </a:p>
        </p:txBody>
      </p:sp>
      <p:sp>
        <p:nvSpPr>
          <p:cNvPr id="1028" name="Shape 8"/>
          <p:cNvSpPr txBox="1">
            <a:spLocks noGrp="1"/>
          </p:cNvSpPr>
          <p:nvPr/>
        </p:nvSpPr>
        <p:spPr bwMode="auto">
          <a:xfrm>
            <a:off x="8523288" y="4695825"/>
            <a:ext cx="54927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 algn="r">
              <a:defRPr/>
            </a:pPr>
            <a:fld id="{35EEE30B-46F7-4A5C-8480-0D0FA193F88C}" type="slidenum">
              <a:rPr lang="uk-UA" sz="1000">
                <a:solidFill>
                  <a:srgbClr val="737373"/>
                </a:solidFill>
                <a:latin typeface="Roboto" charset="-52"/>
                <a:sym typeface="Roboto" charset="-52"/>
              </a:rPr>
              <a:pPr algn="r">
                <a:defRPr/>
              </a:pPr>
              <a:t>‹#›</a:t>
            </a:fld>
            <a:endParaRPr lang="uk-UA" sz="1000">
              <a:solidFill>
                <a:srgbClr val="737373"/>
              </a:solidFill>
              <a:latin typeface="Roboto" charset="-52"/>
              <a:sym typeface="Roboto" charset="-52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cs typeface="Arial" charset="0"/>
          <a:sym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cs typeface="Arial" charset="0"/>
          <a:sym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cs typeface="Arial" charset="0"/>
          <a:sym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cs typeface="Arial" charset="0"/>
          <a:sym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cs typeface="Arial" charset="0"/>
          <a:sym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cs typeface="Arial" charset="0"/>
          <a:sym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cs typeface="Arial" charset="0"/>
          <a:sym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cs typeface="Arial" charset="0"/>
          <a:sym typeface="Arial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sublimetext.com/" TargetMode="External"/><Relationship Id="rId4" Type="http://schemas.openxmlformats.org/officeDocument/2006/relationships/hyperlink" Target="http://notepad-plus-plus.org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learn.javascript.ru/css-for-js" TargetMode="External"/><Relationship Id="rId3" Type="http://schemas.openxmlformats.org/officeDocument/2006/relationships/hyperlink" Target="https://www.codecademy.com/" TargetMode="External"/><Relationship Id="rId7" Type="http://schemas.openxmlformats.org/officeDocument/2006/relationships/hyperlink" Target="https://www.w3schools.com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htmlbook.ru/" TargetMode="External"/><Relationship Id="rId5" Type="http://schemas.openxmlformats.org/officeDocument/2006/relationships/hyperlink" Target="http://www.w3.org/" TargetMode="External"/><Relationship Id="rId10" Type="http://schemas.openxmlformats.org/officeDocument/2006/relationships/image" Target="../media/image83.jpeg"/><Relationship Id="rId4" Type="http://schemas.openxmlformats.org/officeDocument/2006/relationships/hyperlink" Target="https://www.codeschool.com/" TargetMode="External"/><Relationship Id="rId9" Type="http://schemas.openxmlformats.org/officeDocument/2006/relationships/image" Target="../media/image8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5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hape 67"/>
          <p:cNvSpPr txBox="1">
            <a:spLocks noGrp="1"/>
          </p:cNvSpPr>
          <p:nvPr>
            <p:ph type="ctrTitle"/>
          </p:nvPr>
        </p:nvSpPr>
        <p:spPr>
          <a:xfrm>
            <a:off x="0" y="915988"/>
            <a:ext cx="9144000" cy="2879725"/>
          </a:xfrm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>
                <a:srgbClr val="FFFFFF"/>
              </a:buClr>
              <a:buSzTx/>
              <a:buFont typeface="Roboto"/>
              <a:buNone/>
            </a:pPr>
            <a:r>
              <a:rPr lang="en-US" sz="6400" b="1" smtClean="0">
                <a:solidFill>
                  <a:srgbClr val="FFFFFF"/>
                </a:solidFill>
                <a:latin typeface="Batang" pitchFamily="18" charset="-127"/>
                <a:cs typeface="Arial" charset="0"/>
                <a:sym typeface="Roboto"/>
              </a:rPr>
              <a:t>HTML+CSS</a:t>
            </a:r>
            <a:r>
              <a:rPr lang="en-US" sz="4400" smtClean="0">
                <a:solidFill>
                  <a:srgbClr val="FFFFFF"/>
                </a:solidFill>
                <a:latin typeface="Bernard MT Condensed" pitchFamily="18" charset="0"/>
                <a:cs typeface="Arial" charset="0"/>
                <a:sym typeface="Roboto"/>
              </a:rPr>
              <a:t/>
            </a:r>
            <a:br>
              <a:rPr lang="en-US" sz="4400" smtClean="0">
                <a:solidFill>
                  <a:srgbClr val="FFFFFF"/>
                </a:solidFill>
                <a:latin typeface="Bernard MT Condensed" pitchFamily="18" charset="0"/>
                <a:cs typeface="Arial" charset="0"/>
                <a:sym typeface="Roboto"/>
              </a:rPr>
            </a:br>
            <a:r>
              <a:rPr lang="uk-UA" sz="4400" smtClean="0">
                <a:solidFill>
                  <a:srgbClr val="FFFFFF"/>
                </a:solidFill>
                <a:latin typeface="Arial" charset="0"/>
                <a:cs typeface="Arial" charset="0"/>
                <a:sym typeface="Roboto"/>
              </a:rPr>
              <a:t/>
            </a:r>
            <a:br>
              <a:rPr lang="uk-UA" sz="4400" smtClean="0">
                <a:solidFill>
                  <a:srgbClr val="FFFFFF"/>
                </a:solidFill>
                <a:latin typeface="Arial" charset="0"/>
                <a:cs typeface="Arial" charset="0"/>
                <a:sym typeface="Roboto"/>
              </a:rPr>
            </a:br>
            <a:r>
              <a:rPr lang="uk-UA" sz="3600" smtClean="0">
                <a:solidFill>
                  <a:srgbClr val="FFFFFF"/>
                </a:solidFill>
                <a:latin typeface="Courier New" pitchFamily="49" charset="0"/>
                <a:cs typeface="Arial" charset="0"/>
                <a:sym typeface="Roboto"/>
              </a:rPr>
              <a:t>Основи технологій створення сайтів</a:t>
            </a:r>
            <a:br>
              <a:rPr lang="uk-UA" sz="3600" smtClean="0">
                <a:solidFill>
                  <a:srgbClr val="FFFFFF"/>
                </a:solidFill>
                <a:latin typeface="Courier New" pitchFamily="49" charset="0"/>
                <a:cs typeface="Arial" charset="0"/>
                <a:sym typeface="Roboto"/>
              </a:rPr>
            </a:br>
            <a:r>
              <a:rPr lang="uk-UA" sz="2400" i="1" smtClean="0">
                <a:solidFill>
                  <a:srgbClr val="FFFFFF"/>
                </a:solidFill>
                <a:latin typeface="Courier New" pitchFamily="49" charset="0"/>
                <a:cs typeface="Arial" charset="0"/>
                <a:sym typeface="Roboto"/>
              </a:rPr>
              <a:t>презентація-конспект</a:t>
            </a:r>
          </a:p>
        </p:txBody>
      </p:sp>
      <p:sp>
        <p:nvSpPr>
          <p:cNvPr id="9219" name="Shape 68"/>
          <p:cNvSpPr txBox="1">
            <a:spLocks noGrp="1"/>
          </p:cNvSpPr>
          <p:nvPr>
            <p:ph type="subTitle" idx="1"/>
          </p:nvPr>
        </p:nvSpPr>
        <p:spPr>
          <a:xfrm>
            <a:off x="193675" y="4481513"/>
            <a:ext cx="8023225" cy="433387"/>
          </a:xfrm>
        </p:spPr>
        <p:txBody>
          <a:bodyPr/>
          <a:lstStyle/>
          <a:p>
            <a:pPr algn="r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Roboto"/>
              <a:buNone/>
            </a:pPr>
            <a:r>
              <a:rPr lang="uk-UA" sz="1800" i="1" smtClean="0">
                <a:solidFill>
                  <a:srgbClr val="FFFFFF"/>
                </a:solidFill>
                <a:latin typeface="Roboto"/>
                <a:cs typeface="Arial" charset="0"/>
                <a:sym typeface="Roboto"/>
              </a:rPr>
              <a:t>Андрій Ляшеник_2017</a:t>
            </a:r>
          </a:p>
        </p:txBody>
      </p:sp>
      <p:pic>
        <p:nvPicPr>
          <p:cNvPr id="9220" name="Picture 8" descr="htss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3867150"/>
            <a:ext cx="1397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Спеціальні символи</a:t>
            </a:r>
          </a:p>
        </p:txBody>
      </p:sp>
      <p:pic>
        <p:nvPicPr>
          <p:cNvPr id="27650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8888" y="619125"/>
            <a:ext cx="6697662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Форматування тексту</a:t>
            </a:r>
          </a:p>
        </p:txBody>
      </p:sp>
      <p:pic>
        <p:nvPicPr>
          <p:cNvPr id="2969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1203325"/>
            <a:ext cx="5572125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24525" y="1203325"/>
            <a:ext cx="3038475" cy="275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Горизонтальна лінія</a:t>
            </a:r>
          </a:p>
        </p:txBody>
      </p:sp>
      <p:pic>
        <p:nvPicPr>
          <p:cNvPr id="3174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9338" y="771525"/>
            <a:ext cx="4152900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3850" y="771525"/>
            <a:ext cx="424815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5650" y="2643188"/>
            <a:ext cx="3816350" cy="239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Картинки</a:t>
            </a:r>
          </a:p>
        </p:txBody>
      </p:sp>
      <p:pic>
        <p:nvPicPr>
          <p:cNvPr id="33794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950" y="1458913"/>
            <a:ext cx="4679950" cy="240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463" y="1001713"/>
            <a:ext cx="4356100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Гіперпосилання</a:t>
            </a:r>
          </a:p>
        </p:txBody>
      </p:sp>
      <p:pic>
        <p:nvPicPr>
          <p:cNvPr id="3584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7813" y="677863"/>
            <a:ext cx="6262687" cy="412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3" name="AutoShape 4"/>
          <p:cNvSpPr>
            <a:spLocks noChangeArrowheads="1"/>
          </p:cNvSpPr>
          <p:nvPr/>
        </p:nvSpPr>
        <p:spPr bwMode="auto">
          <a:xfrm>
            <a:off x="5867400" y="1203325"/>
            <a:ext cx="287338" cy="865188"/>
          </a:xfrm>
          <a:prstGeom prst="curvedLeftArrow">
            <a:avLst>
              <a:gd name="adj1" fmla="val 60221"/>
              <a:gd name="adj2" fmla="val 120442"/>
              <a:gd name="adj3" fmla="val 3646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uk-UA"/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Гіперпосилання: де відкривати?</a:t>
            </a:r>
          </a:p>
        </p:txBody>
      </p:sp>
      <p:pic>
        <p:nvPicPr>
          <p:cNvPr id="3789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088" y="950913"/>
            <a:ext cx="7705725" cy="334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Перші “проби”</a:t>
            </a:r>
          </a:p>
        </p:txBody>
      </p:sp>
      <p:pic>
        <p:nvPicPr>
          <p:cNvPr id="7065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55862" y="561975"/>
            <a:ext cx="4232275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en-US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CSS</a:t>
            </a:r>
            <a:endParaRPr lang="uk-UA" sz="2600" smtClean="0">
              <a:solidFill>
                <a:srgbClr val="FFFFFF"/>
              </a:solidFill>
              <a:latin typeface="Arial Narrow" pitchFamily="34" charset="0"/>
              <a:cs typeface="Arial" charset="0"/>
              <a:sym typeface="Roboto"/>
            </a:endParaRPr>
          </a:p>
        </p:txBody>
      </p:sp>
      <p:sp>
        <p:nvSpPr>
          <p:cNvPr id="39938" name="Rectangle 5"/>
          <p:cNvSpPr>
            <a:spLocks noChangeArrowheads="1"/>
          </p:cNvSpPr>
          <p:nvPr/>
        </p:nvSpPr>
        <p:spPr bwMode="auto">
          <a:xfrm>
            <a:off x="250825" y="915988"/>
            <a:ext cx="8893175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45000"/>
              </a:lnSpc>
            </a:pPr>
            <a:r>
              <a:rPr lang="uk-UA" sz="3600">
                <a:solidFill>
                  <a:schemeClr val="tx1"/>
                </a:solidFill>
                <a:latin typeface="Courier New" pitchFamily="49" charset="0"/>
              </a:rPr>
              <a:t>селектор</a:t>
            </a:r>
            <a:r>
              <a:rPr lang="en-US" sz="3600">
                <a:latin typeface="Courier New" pitchFamily="49" charset="0"/>
              </a:rPr>
              <a:t>{</a:t>
            </a:r>
            <a:r>
              <a:rPr lang="uk-UA" sz="3600">
                <a:solidFill>
                  <a:srgbClr val="3333CC"/>
                </a:solidFill>
                <a:latin typeface="Courier New" pitchFamily="49" charset="0"/>
              </a:rPr>
              <a:t>властивість</a:t>
            </a:r>
            <a:r>
              <a:rPr lang="uk-UA" sz="3600">
                <a:latin typeface="Courier New" pitchFamily="49" charset="0"/>
              </a:rPr>
              <a:t>:значення</a:t>
            </a:r>
            <a:r>
              <a:rPr lang="en-US" sz="3600">
                <a:latin typeface="Courier New" pitchFamily="49" charset="0"/>
              </a:rPr>
              <a:t>;}</a:t>
            </a:r>
          </a:p>
        </p:txBody>
      </p:sp>
      <p:sp>
        <p:nvSpPr>
          <p:cNvPr id="39939" name="AutoShape 16"/>
          <p:cNvSpPr>
            <a:spLocks/>
          </p:cNvSpPr>
          <p:nvPr/>
        </p:nvSpPr>
        <p:spPr bwMode="auto">
          <a:xfrm rot="5400000">
            <a:off x="4427538" y="-1892300"/>
            <a:ext cx="431800" cy="8064500"/>
          </a:xfrm>
          <a:prstGeom prst="rightBrace">
            <a:avLst>
              <a:gd name="adj1" fmla="val 155637"/>
              <a:gd name="adj2" fmla="val 49134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uk-UA"/>
          </a:p>
        </p:txBody>
      </p:sp>
      <p:sp>
        <p:nvSpPr>
          <p:cNvPr id="39940" name="Text Box 17"/>
          <p:cNvSpPr txBox="1">
            <a:spLocks noChangeArrowheads="1"/>
          </p:cNvSpPr>
          <p:nvPr/>
        </p:nvSpPr>
        <p:spPr bwMode="auto">
          <a:xfrm>
            <a:off x="3419475" y="2427288"/>
            <a:ext cx="27368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uk-UA" sz="3000"/>
              <a:t>Правило (</a:t>
            </a:r>
            <a:r>
              <a:rPr lang="en-US" sz="3000"/>
              <a:t>rule</a:t>
            </a:r>
            <a:r>
              <a:rPr lang="ru-RU" sz="3000"/>
              <a:t>)</a:t>
            </a:r>
            <a:endParaRPr lang="uk-UA" sz="3000"/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Визначення стилів</a:t>
            </a:r>
          </a:p>
        </p:txBody>
      </p:sp>
      <p:sp>
        <p:nvSpPr>
          <p:cNvPr id="41986" name="Text Box 17"/>
          <p:cNvSpPr txBox="1">
            <a:spLocks noChangeArrowheads="1"/>
          </p:cNvSpPr>
          <p:nvPr/>
        </p:nvSpPr>
        <p:spPr bwMode="auto">
          <a:xfrm>
            <a:off x="0" y="693738"/>
            <a:ext cx="6769100" cy="397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66700" indent="-266700">
              <a:buFontTx/>
              <a:buAutoNum type="arabicPeriod"/>
            </a:pPr>
            <a:r>
              <a:rPr lang="uk-UA" sz="2000"/>
              <a:t>Вкладенні у тег </a:t>
            </a:r>
            <a:r>
              <a:rPr lang="en-US" sz="2000"/>
              <a:t>(inline)</a:t>
            </a:r>
          </a:p>
          <a:p>
            <a:pPr marL="266700" indent="-266700">
              <a:buFontTx/>
              <a:buAutoNum type="arabicPeriod"/>
            </a:pPr>
            <a:endParaRPr lang="en-US" sz="2000"/>
          </a:p>
          <a:p>
            <a:pPr marL="266700" indent="-266700"/>
            <a:endParaRPr lang="en-US" sz="2000"/>
          </a:p>
          <a:p>
            <a:pPr marL="266700" indent="-266700"/>
            <a:endParaRPr lang="uk-UA" sz="2000"/>
          </a:p>
          <a:p>
            <a:pPr marL="266700" indent="-266700"/>
            <a:r>
              <a:rPr lang="en-US" sz="2000"/>
              <a:t>2. </a:t>
            </a:r>
            <a:r>
              <a:rPr lang="uk-UA" sz="2000"/>
              <a:t>Влаштовані у сторінку</a:t>
            </a:r>
            <a:r>
              <a:rPr lang="en-US" sz="2000"/>
              <a:t> (embedding)</a:t>
            </a:r>
          </a:p>
          <a:p>
            <a:pPr marL="266700" indent="-266700"/>
            <a:endParaRPr lang="en-US" sz="2000"/>
          </a:p>
          <a:p>
            <a:pPr marL="266700" indent="-266700"/>
            <a:endParaRPr lang="en-US" sz="2000"/>
          </a:p>
          <a:p>
            <a:pPr marL="266700" indent="-266700"/>
            <a:endParaRPr lang="en-US" sz="2000"/>
          </a:p>
          <a:p>
            <a:pPr marL="266700" indent="-266700"/>
            <a:endParaRPr lang="en-US" sz="2000"/>
          </a:p>
          <a:p>
            <a:pPr marL="266700" indent="-266700"/>
            <a:endParaRPr lang="en-US" sz="2000"/>
          </a:p>
          <a:p>
            <a:pPr marL="266700" indent="-266700"/>
            <a:endParaRPr lang="en-US" sz="500"/>
          </a:p>
          <a:p>
            <a:pPr marL="266700" indent="-266700"/>
            <a:endParaRPr lang="en-US" sz="500"/>
          </a:p>
          <a:p>
            <a:pPr marL="266700" indent="-266700"/>
            <a:endParaRPr lang="en-US" sz="500"/>
          </a:p>
          <a:p>
            <a:pPr marL="266700" indent="-266700"/>
            <a:endParaRPr lang="en-US" sz="500"/>
          </a:p>
          <a:p>
            <a:pPr marL="266700" indent="-266700"/>
            <a:endParaRPr lang="en-US" sz="500"/>
          </a:p>
          <a:p>
            <a:pPr marL="266700" indent="-266700"/>
            <a:endParaRPr lang="en-US" sz="500"/>
          </a:p>
          <a:p>
            <a:pPr marL="266700" indent="-266700"/>
            <a:endParaRPr lang="en-US" sz="500"/>
          </a:p>
          <a:p>
            <a:pPr marL="266700" indent="-266700"/>
            <a:r>
              <a:rPr lang="en-US" sz="2000"/>
              <a:t>3. </a:t>
            </a:r>
            <a:r>
              <a:rPr lang="uk-UA" sz="2000"/>
              <a:t>Зв</a:t>
            </a:r>
            <a:r>
              <a:rPr lang="en-US" sz="2000"/>
              <a:t>’</a:t>
            </a:r>
            <a:r>
              <a:rPr lang="uk-UA" sz="2000"/>
              <a:t>язані</a:t>
            </a:r>
            <a:r>
              <a:rPr lang="en-US" sz="2000"/>
              <a:t> (linking)</a:t>
            </a:r>
            <a:endParaRPr lang="uk-UA" sz="2000"/>
          </a:p>
        </p:txBody>
      </p:sp>
      <p:pic>
        <p:nvPicPr>
          <p:cNvPr id="4198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7900" y="1255713"/>
            <a:ext cx="4176713" cy="267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1638" y="771525"/>
            <a:ext cx="47117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68538" y="4100513"/>
            <a:ext cx="6875462" cy="84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0" name="Line 10"/>
          <p:cNvSpPr>
            <a:spLocks noChangeShapeType="1"/>
          </p:cNvSpPr>
          <p:nvPr/>
        </p:nvSpPr>
        <p:spPr bwMode="auto">
          <a:xfrm>
            <a:off x="0" y="1131888"/>
            <a:ext cx="9144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uk-UA"/>
          </a:p>
        </p:txBody>
      </p:sp>
      <p:sp>
        <p:nvSpPr>
          <p:cNvPr id="41991" name="Line 11"/>
          <p:cNvSpPr>
            <a:spLocks noChangeShapeType="1"/>
          </p:cNvSpPr>
          <p:nvPr/>
        </p:nvSpPr>
        <p:spPr bwMode="auto">
          <a:xfrm>
            <a:off x="0" y="4011613"/>
            <a:ext cx="9144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uk-UA"/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en-US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DOM </a:t>
            </a: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дерево сторінки</a:t>
            </a:r>
          </a:p>
        </p:txBody>
      </p:sp>
      <p:pic>
        <p:nvPicPr>
          <p:cNvPr id="44034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950" y="915988"/>
            <a:ext cx="5918200" cy="298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14" descr="dom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70600" y="771525"/>
            <a:ext cx="2989263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1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79513" y="4391025"/>
            <a:ext cx="684847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7" name="Line 17"/>
          <p:cNvSpPr>
            <a:spLocks noChangeShapeType="1"/>
          </p:cNvSpPr>
          <p:nvPr/>
        </p:nvSpPr>
        <p:spPr bwMode="auto">
          <a:xfrm>
            <a:off x="0" y="4156075"/>
            <a:ext cx="9144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uk-UA"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30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З чого все починалося?</a:t>
            </a:r>
          </a:p>
        </p:txBody>
      </p:sp>
      <p:pic>
        <p:nvPicPr>
          <p:cNvPr id="11266" name="Picture 14" descr="250px-Tim_Berners-Le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5963" y="700088"/>
            <a:ext cx="2087562" cy="208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15" descr="300px-First_Web_Serv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59563" y="3201988"/>
            <a:ext cx="2338387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8" name="Rectangle 19"/>
          <p:cNvSpPr>
            <a:spLocks noChangeArrowheads="1"/>
          </p:cNvSpPr>
          <p:nvPr/>
        </p:nvSpPr>
        <p:spPr bwMode="auto">
          <a:xfrm>
            <a:off x="179388" y="842963"/>
            <a:ext cx="5688012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uk-UA" sz="3000">
                <a:solidFill>
                  <a:schemeClr val="tx1"/>
                </a:solidFill>
              </a:rPr>
              <a:t>Трошки історії</a:t>
            </a:r>
          </a:p>
          <a:p>
            <a:pPr algn="ctr"/>
            <a:endParaRPr lang="uk-UA" sz="500">
              <a:solidFill>
                <a:schemeClr val="tx1"/>
              </a:solidFill>
            </a:endParaRPr>
          </a:p>
          <a:p>
            <a:r>
              <a:rPr lang="uk-UA" sz="2500"/>
              <a:t>     1991 – поява </a:t>
            </a:r>
            <a:r>
              <a:rPr lang="en-US" sz="2500"/>
              <a:t>HTML</a:t>
            </a:r>
          </a:p>
          <a:p>
            <a:pPr lvl="1">
              <a:lnSpc>
                <a:spcPct val="120000"/>
              </a:lnSpc>
            </a:pPr>
            <a:r>
              <a:rPr lang="en-US" sz="2500"/>
              <a:t>1994 – </a:t>
            </a:r>
            <a:r>
              <a:rPr lang="uk-UA" sz="2500"/>
              <a:t>Консорціум </a:t>
            </a:r>
            <a:r>
              <a:rPr lang="en-US" sz="2500"/>
              <a:t>W3</a:t>
            </a:r>
          </a:p>
          <a:p>
            <a:pPr lvl="1">
              <a:lnSpc>
                <a:spcPct val="120000"/>
              </a:lnSpc>
            </a:pPr>
            <a:r>
              <a:rPr lang="en-US" sz="2500"/>
              <a:t>1995 – CSS</a:t>
            </a:r>
          </a:p>
          <a:p>
            <a:pPr lvl="1">
              <a:lnSpc>
                <a:spcPct val="120000"/>
              </a:lnSpc>
            </a:pPr>
            <a:r>
              <a:rPr lang="en-US" sz="2500"/>
              <a:t>1997 – HTML 3.2, HTML 4.0</a:t>
            </a:r>
          </a:p>
          <a:p>
            <a:pPr lvl="1">
              <a:lnSpc>
                <a:spcPct val="120000"/>
              </a:lnSpc>
            </a:pPr>
            <a:r>
              <a:rPr lang="en-US" sz="2500"/>
              <a:t>1999 – HTML 4.01</a:t>
            </a:r>
          </a:p>
          <a:p>
            <a:pPr lvl="1">
              <a:lnSpc>
                <a:spcPct val="120000"/>
              </a:lnSpc>
            </a:pPr>
            <a:r>
              <a:rPr lang="en-US" sz="2500"/>
              <a:t>2002 – XHTML1.0</a:t>
            </a:r>
          </a:p>
          <a:p>
            <a:pPr lvl="1">
              <a:lnSpc>
                <a:spcPct val="120000"/>
              </a:lnSpc>
            </a:pPr>
            <a:r>
              <a:rPr lang="en-US" sz="2500"/>
              <a:t>2012 – HTML5.0</a:t>
            </a:r>
            <a:endParaRPr lang="uk-UA" sz="2500"/>
          </a:p>
        </p:txBody>
      </p:sp>
      <p:sp>
        <p:nvSpPr>
          <p:cNvPr id="11269" name="Text Box 20"/>
          <p:cNvSpPr txBox="1">
            <a:spLocks noChangeArrowheads="1"/>
          </p:cNvSpPr>
          <p:nvPr/>
        </p:nvSpPr>
        <p:spPr bwMode="auto">
          <a:xfrm>
            <a:off x="5795963" y="2771775"/>
            <a:ext cx="21605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uk-UA" i="1">
                <a:solidFill>
                  <a:schemeClr val="tx1"/>
                </a:solidFill>
              </a:rPr>
              <a:t>Тім Бернерс-Лі</a:t>
            </a:r>
          </a:p>
        </p:txBody>
      </p:sp>
      <p:pic>
        <p:nvPicPr>
          <p:cNvPr id="11270" name="Picture 21" descr="w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24300" y="3219450"/>
            <a:ext cx="260985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ru-RU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Насл</a:t>
            </a: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ідування</a:t>
            </a:r>
          </a:p>
        </p:txBody>
      </p:sp>
      <p:pic>
        <p:nvPicPr>
          <p:cNvPr id="46082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25" y="627063"/>
            <a:ext cx="5616575" cy="366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27763" y="1563688"/>
            <a:ext cx="2628900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4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16238" y="4084638"/>
            <a:ext cx="6164262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ru-RU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Каскадування</a:t>
            </a:r>
            <a:endParaRPr lang="uk-UA" sz="2600" smtClean="0">
              <a:solidFill>
                <a:srgbClr val="FFFFFF"/>
              </a:solidFill>
              <a:latin typeface="Arial Narrow" pitchFamily="34" charset="0"/>
              <a:cs typeface="Arial" charset="0"/>
              <a:sym typeface="Roboto"/>
            </a:endParaRPr>
          </a:p>
        </p:txBody>
      </p:sp>
      <p:pic>
        <p:nvPicPr>
          <p:cNvPr id="481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18313" y="2251075"/>
            <a:ext cx="2146300" cy="233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950" y="771525"/>
            <a:ext cx="6769100" cy="379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8"/>
          <p:cNvPicPr>
            <a:picLocks noChangeAspect="1" noChangeArrowheads="1"/>
          </p:cNvPicPr>
          <p:nvPr/>
        </p:nvPicPr>
        <p:blipFill>
          <a:blip r:embed="rId5">
            <a:lum bright="18000" contrast="48000"/>
          </a:blip>
          <a:srcRect/>
          <a:stretch>
            <a:fillRect/>
          </a:stretch>
        </p:blipFill>
        <p:spPr bwMode="auto">
          <a:xfrm>
            <a:off x="4716463" y="2500313"/>
            <a:ext cx="201136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3" name="Line 9"/>
          <p:cNvSpPr>
            <a:spLocks noChangeShapeType="1"/>
          </p:cNvSpPr>
          <p:nvPr/>
        </p:nvSpPr>
        <p:spPr bwMode="auto">
          <a:xfrm>
            <a:off x="5651500" y="1851025"/>
            <a:ext cx="144463" cy="649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uk-UA"/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Контейнери</a:t>
            </a:r>
          </a:p>
        </p:txBody>
      </p:sp>
      <p:pic>
        <p:nvPicPr>
          <p:cNvPr id="8294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43663" y="727075"/>
            <a:ext cx="2665412" cy="249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3663" y="3363913"/>
            <a:ext cx="2592387" cy="166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950" y="627063"/>
            <a:ext cx="5400675" cy="16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950" y="2452688"/>
            <a:ext cx="619283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950" name="Line 8"/>
          <p:cNvSpPr>
            <a:spLocks noChangeShapeType="1"/>
          </p:cNvSpPr>
          <p:nvPr/>
        </p:nvSpPr>
        <p:spPr bwMode="auto">
          <a:xfrm>
            <a:off x="6372225" y="484188"/>
            <a:ext cx="0" cy="4659312"/>
          </a:xfrm>
          <a:prstGeom prst="line">
            <a:avLst/>
          </a:prstGeom>
          <a:noFill/>
          <a:ln w="22225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uk-UA"/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ru-RU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Границі елементів</a:t>
            </a:r>
            <a:endParaRPr lang="uk-UA" sz="2600" smtClean="0">
              <a:solidFill>
                <a:srgbClr val="FFFFFF"/>
              </a:solidFill>
              <a:latin typeface="Arial Narrow" pitchFamily="34" charset="0"/>
              <a:cs typeface="Arial" charset="0"/>
              <a:sym typeface="Roboto"/>
            </a:endParaRPr>
          </a:p>
        </p:txBody>
      </p:sp>
      <p:pic>
        <p:nvPicPr>
          <p:cNvPr id="50178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5500" y="614189"/>
            <a:ext cx="245745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4266"/>
            <a:ext cx="6368923" cy="430173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184" y="1563638"/>
            <a:ext cx="2886080" cy="3541741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ru-RU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Селектори</a:t>
            </a:r>
            <a:endParaRPr lang="uk-UA" sz="2600" smtClean="0">
              <a:solidFill>
                <a:srgbClr val="FFFFFF"/>
              </a:solidFill>
              <a:latin typeface="Arial Narrow" pitchFamily="34" charset="0"/>
              <a:cs typeface="Arial" charset="0"/>
              <a:sym typeface="Roboto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699542"/>
            <a:ext cx="6745832" cy="41764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422" y="2355726"/>
            <a:ext cx="4123174" cy="270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58712"/>
      </p:ext>
    </p:extLst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ru-RU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Одиниці вимірювання</a:t>
            </a:r>
            <a:endParaRPr lang="uk-UA" sz="2600" smtClean="0">
              <a:solidFill>
                <a:srgbClr val="FFFFFF"/>
              </a:solidFill>
              <a:latin typeface="Arial Narrow" pitchFamily="34" charset="0"/>
              <a:cs typeface="Arial" charset="0"/>
              <a:sym typeface="Roboto"/>
            </a:endParaRPr>
          </a:p>
        </p:txBody>
      </p:sp>
      <p:sp>
        <p:nvSpPr>
          <p:cNvPr id="52226" name="Text Box 7"/>
          <p:cNvSpPr txBox="1">
            <a:spLocks noChangeArrowheads="1"/>
          </p:cNvSpPr>
          <p:nvPr/>
        </p:nvSpPr>
        <p:spPr bwMode="auto">
          <a:xfrm>
            <a:off x="107950" y="569913"/>
            <a:ext cx="4167188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66700" indent="-266700">
              <a:buFontTx/>
              <a:buAutoNum type="arabicPeriod"/>
            </a:pPr>
            <a:r>
              <a:rPr lang="en-US" sz="3000">
                <a:latin typeface="Courier New" pitchFamily="49" charset="0"/>
              </a:rPr>
              <a:t> </a:t>
            </a:r>
            <a:r>
              <a:rPr lang="uk-UA" sz="3000">
                <a:latin typeface="Courier New" pitchFamily="49" charset="0"/>
              </a:rPr>
              <a:t>Відносні одиниці:</a:t>
            </a:r>
          </a:p>
          <a:p>
            <a:pPr marL="723900" lvl="1" indent="-266700"/>
            <a:r>
              <a:rPr lang="en-US" sz="3000">
                <a:latin typeface="Courier New" pitchFamily="49" charset="0"/>
              </a:rPr>
              <a:t>- px</a:t>
            </a:r>
          </a:p>
          <a:p>
            <a:pPr marL="723900" lvl="1" indent="-266700"/>
            <a:r>
              <a:rPr lang="en-US" sz="3000">
                <a:latin typeface="Courier New" pitchFamily="49" charset="0"/>
              </a:rPr>
              <a:t>- em</a:t>
            </a:r>
          </a:p>
          <a:p>
            <a:pPr marL="723900" lvl="1" indent="-266700">
              <a:buFontTx/>
              <a:buChar char="-"/>
            </a:pPr>
            <a:r>
              <a:rPr lang="uk-UA" sz="3000">
                <a:latin typeface="Courier New" pitchFamily="49" charset="0"/>
              </a:rPr>
              <a:t> </a:t>
            </a:r>
            <a:r>
              <a:rPr lang="en-US" sz="3000">
                <a:latin typeface="Courier New" pitchFamily="49" charset="0"/>
              </a:rPr>
              <a:t>ex</a:t>
            </a:r>
            <a:endParaRPr lang="uk-UA" sz="3000">
              <a:latin typeface="Courier New" pitchFamily="49" charset="0"/>
            </a:endParaRPr>
          </a:p>
        </p:txBody>
      </p:sp>
      <p:sp>
        <p:nvSpPr>
          <p:cNvPr id="52227" name="Text Box 8"/>
          <p:cNvSpPr txBox="1">
            <a:spLocks noChangeArrowheads="1"/>
          </p:cNvSpPr>
          <p:nvPr/>
        </p:nvSpPr>
        <p:spPr bwMode="auto">
          <a:xfrm>
            <a:off x="3995738" y="2066925"/>
            <a:ext cx="4549775" cy="283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66700" indent="-266700"/>
            <a:r>
              <a:rPr lang="en-US" sz="3000">
                <a:latin typeface="Courier New" pitchFamily="49" charset="0"/>
              </a:rPr>
              <a:t>2. </a:t>
            </a:r>
            <a:r>
              <a:rPr lang="uk-UA" sz="3000">
                <a:latin typeface="Courier New" pitchFamily="49" charset="0"/>
              </a:rPr>
              <a:t>Абсолютні одиниці:</a:t>
            </a:r>
          </a:p>
          <a:p>
            <a:pPr marL="723900" lvl="1" indent="-266700"/>
            <a:r>
              <a:rPr lang="en-US" sz="3000">
                <a:latin typeface="Courier New" pitchFamily="49" charset="0"/>
              </a:rPr>
              <a:t>- cm</a:t>
            </a:r>
          </a:p>
          <a:p>
            <a:pPr marL="723900" lvl="1" indent="-266700"/>
            <a:r>
              <a:rPr lang="en-US" sz="3000">
                <a:latin typeface="Courier New" pitchFamily="49" charset="0"/>
              </a:rPr>
              <a:t>- mm</a:t>
            </a:r>
          </a:p>
          <a:p>
            <a:pPr marL="723900" lvl="1" indent="-266700">
              <a:buFontTx/>
              <a:buChar char="-"/>
            </a:pPr>
            <a:r>
              <a:rPr lang="uk-UA" sz="3000">
                <a:latin typeface="Courier New" pitchFamily="49" charset="0"/>
              </a:rPr>
              <a:t> </a:t>
            </a:r>
            <a:r>
              <a:rPr lang="en-US" sz="3000">
                <a:latin typeface="Courier New" pitchFamily="49" charset="0"/>
              </a:rPr>
              <a:t>in (2.54 mm)</a:t>
            </a:r>
          </a:p>
          <a:p>
            <a:pPr marL="723900" lvl="1" indent="-266700">
              <a:buFontTx/>
              <a:buChar char="-"/>
            </a:pPr>
            <a:r>
              <a:rPr lang="uk-UA" sz="3000">
                <a:latin typeface="Courier New" pitchFamily="49" charset="0"/>
              </a:rPr>
              <a:t> </a:t>
            </a:r>
            <a:r>
              <a:rPr lang="en-US" sz="3000">
                <a:latin typeface="Courier New" pitchFamily="49" charset="0"/>
              </a:rPr>
              <a:t>pt (1/72 in)</a:t>
            </a:r>
          </a:p>
          <a:p>
            <a:pPr marL="723900" lvl="1" indent="-266700">
              <a:buFontTx/>
              <a:buChar char="-"/>
            </a:pPr>
            <a:r>
              <a:rPr lang="uk-UA" sz="3000">
                <a:latin typeface="Courier New" pitchFamily="49" charset="0"/>
              </a:rPr>
              <a:t> </a:t>
            </a:r>
            <a:r>
              <a:rPr lang="en-US" sz="3000">
                <a:latin typeface="Courier New" pitchFamily="49" charset="0"/>
              </a:rPr>
              <a:t>pc (12 pt)</a:t>
            </a:r>
            <a:endParaRPr lang="uk-UA" sz="3000">
              <a:latin typeface="Courier New" pitchFamily="49" charset="0"/>
            </a:endParaRP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Кольори</a:t>
            </a:r>
          </a:p>
        </p:txBody>
      </p:sp>
      <p:sp>
        <p:nvSpPr>
          <p:cNvPr id="54274" name="Text Box 3"/>
          <p:cNvSpPr txBox="1">
            <a:spLocks noChangeArrowheads="1"/>
          </p:cNvSpPr>
          <p:nvPr/>
        </p:nvSpPr>
        <p:spPr bwMode="auto">
          <a:xfrm>
            <a:off x="250825" y="771525"/>
            <a:ext cx="2838450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66700" indent="-266700">
              <a:buFontTx/>
              <a:buAutoNum type="arabicPeriod"/>
            </a:pPr>
            <a:r>
              <a:rPr lang="en-US" sz="4000">
                <a:latin typeface="Courier New" pitchFamily="49" charset="0"/>
              </a:rPr>
              <a:t> </a:t>
            </a:r>
            <a:r>
              <a:rPr lang="uk-UA" sz="4000">
                <a:latin typeface="Courier New" pitchFamily="49" charset="0"/>
              </a:rPr>
              <a:t>Назва:</a:t>
            </a:r>
          </a:p>
          <a:p>
            <a:pPr marL="723900" lvl="1" indent="-266700">
              <a:buFontTx/>
              <a:buChar char="-"/>
            </a:pPr>
            <a:r>
              <a:rPr lang="en-US" sz="4000">
                <a:latin typeface="Courier New" pitchFamily="49" charset="0"/>
              </a:rPr>
              <a:t>red</a:t>
            </a:r>
          </a:p>
          <a:p>
            <a:pPr marL="723900" lvl="1" indent="-266700">
              <a:buFontTx/>
              <a:buChar char="-"/>
            </a:pPr>
            <a:r>
              <a:rPr lang="en-US" sz="4000">
                <a:latin typeface="Courier New" pitchFamily="49" charset="0"/>
              </a:rPr>
              <a:t>green</a:t>
            </a:r>
          </a:p>
          <a:p>
            <a:pPr marL="723900" lvl="1" indent="-266700">
              <a:buFontTx/>
              <a:buChar char="-"/>
            </a:pPr>
            <a:r>
              <a:rPr lang="en-US" sz="4000">
                <a:latin typeface="Courier New" pitchFamily="49" charset="0"/>
              </a:rPr>
              <a:t>blue</a:t>
            </a:r>
            <a:endParaRPr lang="uk-UA" sz="4000">
              <a:latin typeface="Courier New" pitchFamily="49" charset="0"/>
            </a:endParaRPr>
          </a:p>
        </p:txBody>
      </p:sp>
      <p:sp>
        <p:nvSpPr>
          <p:cNvPr id="54275" name="Text Box 4"/>
          <p:cNvSpPr txBox="1">
            <a:spLocks noChangeArrowheads="1"/>
          </p:cNvSpPr>
          <p:nvPr/>
        </p:nvSpPr>
        <p:spPr bwMode="auto">
          <a:xfrm>
            <a:off x="3708400" y="771525"/>
            <a:ext cx="532765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66700" indent="-266700"/>
            <a:r>
              <a:rPr lang="en-US" sz="4000">
                <a:latin typeface="Courier New" pitchFamily="49" charset="0"/>
              </a:rPr>
              <a:t>2. </a:t>
            </a:r>
            <a:r>
              <a:rPr lang="en-US" sz="4000" b="1">
                <a:latin typeface="Courier New" pitchFamily="49" charset="0"/>
              </a:rPr>
              <a:t>RGB</a:t>
            </a:r>
            <a:r>
              <a:rPr lang="uk-UA" sz="4000">
                <a:latin typeface="Courier New" pitchFamily="49" charset="0"/>
              </a:rPr>
              <a:t>:</a:t>
            </a:r>
          </a:p>
          <a:p>
            <a:pPr marL="723900" lvl="1" indent="-266700">
              <a:buFontTx/>
              <a:buChar char="-"/>
            </a:pPr>
            <a:r>
              <a:rPr lang="en-US" sz="4000">
                <a:latin typeface="Courier New" pitchFamily="49" charset="0"/>
              </a:rPr>
              <a:t>FF33CC</a:t>
            </a:r>
          </a:p>
          <a:p>
            <a:pPr marL="723900" lvl="1" indent="-266700">
              <a:buFontTx/>
              <a:buChar char="-"/>
            </a:pPr>
            <a:r>
              <a:rPr lang="en-US" sz="4000">
                <a:latin typeface="Courier New" pitchFamily="49" charset="0"/>
              </a:rPr>
              <a:t>rgb(0,240,125)</a:t>
            </a:r>
            <a:endParaRPr lang="uk-UA" sz="4000">
              <a:latin typeface="Courier New" pitchFamily="49" charset="0"/>
            </a:endParaRPr>
          </a:p>
        </p:txBody>
      </p:sp>
      <p:pic>
        <p:nvPicPr>
          <p:cNvPr id="5427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4425" y="3133725"/>
            <a:ext cx="5310188" cy="179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ru-RU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Властивості шрифт</a:t>
            </a: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і</a:t>
            </a:r>
            <a:r>
              <a:rPr lang="ru-RU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в</a:t>
            </a:r>
            <a:endParaRPr lang="uk-UA" sz="2600" smtClean="0">
              <a:solidFill>
                <a:srgbClr val="FFFFFF"/>
              </a:solidFill>
              <a:latin typeface="Arial Narrow" pitchFamily="34" charset="0"/>
              <a:cs typeface="Arial" charset="0"/>
              <a:sym typeface="Roboto"/>
            </a:endParaRPr>
          </a:p>
        </p:txBody>
      </p:sp>
      <p:sp>
        <p:nvSpPr>
          <p:cNvPr id="58370" name="Text Box 4"/>
          <p:cNvSpPr txBox="1">
            <a:spLocks noChangeArrowheads="1"/>
          </p:cNvSpPr>
          <p:nvPr/>
        </p:nvSpPr>
        <p:spPr bwMode="auto">
          <a:xfrm>
            <a:off x="0" y="698500"/>
            <a:ext cx="91440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600">
                <a:latin typeface="Courier New" pitchFamily="49" charset="0"/>
              </a:rPr>
              <a:t>font: </a:t>
            </a:r>
            <a:r>
              <a:rPr lang="en-US" sz="2600">
                <a:solidFill>
                  <a:srgbClr val="3333CC"/>
                </a:solidFill>
                <a:latin typeface="Courier New" pitchFamily="49" charset="0"/>
              </a:rPr>
              <a:t>style</a:t>
            </a:r>
            <a:r>
              <a:rPr lang="en-US" sz="2600">
                <a:latin typeface="Courier New" pitchFamily="49" charset="0"/>
              </a:rPr>
              <a:t>(|)</a:t>
            </a:r>
            <a:r>
              <a:rPr lang="en-US" sz="2600">
                <a:solidFill>
                  <a:srgbClr val="00CC00"/>
                </a:solidFill>
                <a:latin typeface="Courier New" pitchFamily="49" charset="0"/>
              </a:rPr>
              <a:t>variant</a:t>
            </a:r>
            <a:r>
              <a:rPr lang="en-US" sz="2600">
                <a:latin typeface="Courier New" pitchFamily="49" charset="0"/>
              </a:rPr>
              <a:t>(|)</a:t>
            </a:r>
            <a:r>
              <a:rPr lang="en-US" sz="2600">
                <a:solidFill>
                  <a:srgbClr val="FF0000"/>
                </a:solidFill>
                <a:latin typeface="Courier New" pitchFamily="49" charset="0"/>
              </a:rPr>
              <a:t>weight</a:t>
            </a:r>
            <a:r>
              <a:rPr lang="en-US" sz="2600">
                <a:latin typeface="Courier New" pitchFamily="49" charset="0"/>
              </a:rPr>
              <a:t>(|)</a:t>
            </a:r>
            <a:r>
              <a:rPr lang="en-US" sz="2600" b="1">
                <a:latin typeface="Courier New" pitchFamily="49" charset="0"/>
              </a:rPr>
              <a:t>size</a:t>
            </a:r>
            <a:r>
              <a:rPr lang="en-US" sz="2600">
                <a:latin typeface="Courier New" pitchFamily="49" charset="0"/>
              </a:rPr>
              <a:t> </a:t>
            </a:r>
            <a:r>
              <a:rPr lang="en-US" sz="2600" b="1">
                <a:solidFill>
                  <a:srgbClr val="A50021"/>
                </a:solidFill>
                <a:latin typeface="Courier New" pitchFamily="49" charset="0"/>
              </a:rPr>
              <a:t>family</a:t>
            </a:r>
            <a:endParaRPr lang="uk-UA" sz="2600" b="1">
              <a:solidFill>
                <a:srgbClr val="A50021"/>
              </a:solidFill>
              <a:latin typeface="Courier New" pitchFamily="49" charset="0"/>
            </a:endParaRPr>
          </a:p>
        </p:txBody>
      </p:sp>
      <p:pic>
        <p:nvPicPr>
          <p:cNvPr id="5837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1419225"/>
            <a:ext cx="3773488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2" name="Text Box 7"/>
          <p:cNvSpPr txBox="1">
            <a:spLocks noChangeArrowheads="1"/>
          </p:cNvSpPr>
          <p:nvPr/>
        </p:nvSpPr>
        <p:spPr bwMode="auto">
          <a:xfrm>
            <a:off x="180975" y="1995488"/>
            <a:ext cx="8963025" cy="294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>
                <a:latin typeface="Courier New" pitchFamily="49" charset="0"/>
              </a:rPr>
              <a:t>font-family:</a:t>
            </a:r>
            <a:r>
              <a:rPr lang="en-US" sz="2200">
                <a:latin typeface="Courier New" pitchFamily="49" charset="0"/>
              </a:rPr>
              <a:t> Arial, Geneva, sans-serif</a:t>
            </a:r>
          </a:p>
          <a:p>
            <a:pPr>
              <a:lnSpc>
                <a:spcPct val="150000"/>
              </a:lnSpc>
            </a:pPr>
            <a:r>
              <a:rPr lang="en-US" sz="2500">
                <a:latin typeface="Courier New" pitchFamily="49" charset="0"/>
              </a:rPr>
              <a:t>font</a:t>
            </a:r>
            <a:r>
              <a:rPr lang="uk-UA" sz="2500">
                <a:latin typeface="Courier New" pitchFamily="49" charset="0"/>
              </a:rPr>
              <a:t>-</a:t>
            </a:r>
            <a:r>
              <a:rPr lang="en-US" sz="2500">
                <a:latin typeface="Courier New" pitchFamily="49" charset="0"/>
              </a:rPr>
              <a:t>size:</a:t>
            </a:r>
            <a:r>
              <a:rPr lang="en-US" sz="2200">
                <a:latin typeface="Courier New" pitchFamily="49" charset="0"/>
              </a:rPr>
              <a:t> xx-small|x-small|small|x-large|xx-large</a:t>
            </a:r>
          </a:p>
          <a:p>
            <a:pPr>
              <a:lnSpc>
                <a:spcPct val="150000"/>
              </a:lnSpc>
            </a:pPr>
            <a:r>
              <a:rPr lang="en-US" sz="2500">
                <a:latin typeface="Courier New" pitchFamily="49" charset="0"/>
              </a:rPr>
              <a:t>font-weight:</a:t>
            </a:r>
            <a:r>
              <a:rPr lang="en-US" sz="2200">
                <a:latin typeface="Courier New" pitchFamily="49" charset="0"/>
              </a:rPr>
              <a:t> normal | bold</a:t>
            </a:r>
          </a:p>
          <a:p>
            <a:pPr>
              <a:lnSpc>
                <a:spcPct val="150000"/>
              </a:lnSpc>
            </a:pPr>
            <a:r>
              <a:rPr lang="en-US" sz="2500">
                <a:latin typeface="Courier New" pitchFamily="49" charset="0"/>
              </a:rPr>
              <a:t>font-style:</a:t>
            </a:r>
            <a:r>
              <a:rPr lang="en-US" sz="2200">
                <a:latin typeface="Courier New" pitchFamily="49" charset="0"/>
              </a:rPr>
              <a:t> normal | italic</a:t>
            </a:r>
          </a:p>
          <a:p>
            <a:pPr>
              <a:lnSpc>
                <a:spcPct val="150000"/>
              </a:lnSpc>
            </a:pPr>
            <a:r>
              <a:rPr lang="en-US" sz="2500">
                <a:latin typeface="Courier New" pitchFamily="49" charset="0"/>
              </a:rPr>
              <a:t>font-variant:</a:t>
            </a:r>
            <a:r>
              <a:rPr lang="en-US" sz="2200">
                <a:latin typeface="Courier New" pitchFamily="49" charset="0"/>
              </a:rPr>
              <a:t> normal | small-caps</a:t>
            </a:r>
            <a:endParaRPr lang="uk-UA" sz="2200" b="1">
              <a:solidFill>
                <a:srgbClr val="A50021"/>
              </a:solidFill>
              <a:latin typeface="Courier New" pitchFamily="49" charset="0"/>
            </a:endParaRP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ru-RU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Властивості </a:t>
            </a: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тексту</a:t>
            </a:r>
          </a:p>
        </p:txBody>
      </p:sp>
      <p:sp>
        <p:nvSpPr>
          <p:cNvPr id="60418" name="Text Box 3"/>
          <p:cNvSpPr txBox="1">
            <a:spLocks noChangeArrowheads="1"/>
          </p:cNvSpPr>
          <p:nvPr/>
        </p:nvSpPr>
        <p:spPr bwMode="auto">
          <a:xfrm>
            <a:off x="0" y="698500"/>
            <a:ext cx="9144000" cy="427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600" b="1">
                <a:latin typeface="Courier New" pitchFamily="49" charset="0"/>
              </a:rPr>
              <a:t>text-align</a:t>
            </a:r>
            <a:r>
              <a:rPr lang="en-US" sz="2600">
                <a:latin typeface="Courier New" pitchFamily="49" charset="0"/>
              </a:rPr>
              <a:t>: </a:t>
            </a:r>
            <a:r>
              <a:rPr lang="en-US" sz="2000">
                <a:latin typeface="Courier New" pitchFamily="49" charset="0"/>
              </a:rPr>
              <a:t>left | right | center | justify</a:t>
            </a:r>
          </a:p>
          <a:p>
            <a:r>
              <a:rPr lang="en-US" sz="2600" b="1">
                <a:latin typeface="Courier New" pitchFamily="49" charset="0"/>
              </a:rPr>
              <a:t>text-decoration</a:t>
            </a:r>
            <a:r>
              <a:rPr lang="en-US" sz="2600">
                <a:latin typeface="Courier New" pitchFamily="49" charset="0"/>
              </a:rPr>
              <a:t>:</a:t>
            </a:r>
            <a:r>
              <a:rPr lang="en-US" sz="2000">
                <a:latin typeface="Courier New" pitchFamily="49" charset="0"/>
              </a:rPr>
              <a:t>none|overline|underline|line-through</a:t>
            </a:r>
          </a:p>
          <a:p>
            <a:r>
              <a:rPr lang="en-US" sz="2600" b="1">
                <a:latin typeface="Courier New" pitchFamily="49" charset="0"/>
              </a:rPr>
              <a:t>text-indent</a:t>
            </a:r>
            <a:r>
              <a:rPr lang="en-US" sz="2600">
                <a:latin typeface="Courier New" pitchFamily="49" charset="0"/>
              </a:rPr>
              <a:t>: </a:t>
            </a:r>
            <a:r>
              <a:rPr lang="en-US" sz="2000">
                <a:latin typeface="Courier New" pitchFamily="49" charset="0"/>
              </a:rPr>
              <a:t>value</a:t>
            </a:r>
          </a:p>
          <a:p>
            <a:r>
              <a:rPr lang="en-US" sz="2600" b="1">
                <a:latin typeface="Courier New" pitchFamily="49" charset="0"/>
              </a:rPr>
              <a:t>text-transform</a:t>
            </a:r>
            <a:r>
              <a:rPr lang="en-US" sz="2600">
                <a:latin typeface="Courier New" pitchFamily="49" charset="0"/>
              </a:rPr>
              <a:t>:</a:t>
            </a:r>
            <a:r>
              <a:rPr lang="en-US" sz="2000">
                <a:latin typeface="Courier New" pitchFamily="49" charset="0"/>
              </a:rPr>
              <a:t>none|capitalize|uppercase|lowercase</a:t>
            </a:r>
          </a:p>
          <a:p>
            <a:endParaRPr lang="en-US" sz="2000">
              <a:latin typeface="Courier New" pitchFamily="49" charset="0"/>
            </a:endParaRPr>
          </a:p>
          <a:p>
            <a:r>
              <a:rPr lang="en-US" sz="2600" b="1">
                <a:latin typeface="Courier New" pitchFamily="49" charset="0"/>
              </a:rPr>
              <a:t>letter-spacing</a:t>
            </a:r>
            <a:r>
              <a:rPr lang="en-US" sz="2600">
                <a:latin typeface="Courier New" pitchFamily="49" charset="0"/>
              </a:rPr>
              <a:t>:</a:t>
            </a:r>
            <a:r>
              <a:rPr lang="en-US" sz="2000">
                <a:latin typeface="Courier New" pitchFamily="49" charset="0"/>
              </a:rPr>
              <a:t> normal | value</a:t>
            </a:r>
          </a:p>
          <a:p>
            <a:r>
              <a:rPr lang="en-US" sz="2600" b="1">
                <a:latin typeface="Courier New" pitchFamily="49" charset="0"/>
              </a:rPr>
              <a:t>word-spacing</a:t>
            </a:r>
            <a:r>
              <a:rPr lang="en-US" sz="2600">
                <a:latin typeface="Courier New" pitchFamily="49" charset="0"/>
              </a:rPr>
              <a:t>:</a:t>
            </a:r>
            <a:r>
              <a:rPr lang="en-US" sz="2000">
                <a:latin typeface="Courier New" pitchFamily="49" charset="0"/>
              </a:rPr>
              <a:t> normal | value</a:t>
            </a:r>
          </a:p>
          <a:p>
            <a:endParaRPr lang="en-US" sz="2000">
              <a:latin typeface="Courier New" pitchFamily="49" charset="0"/>
            </a:endParaRPr>
          </a:p>
          <a:p>
            <a:r>
              <a:rPr lang="en-US" sz="2600" b="1">
                <a:latin typeface="Courier New" pitchFamily="49" charset="0"/>
              </a:rPr>
              <a:t>vertical-align</a:t>
            </a:r>
            <a:r>
              <a:rPr lang="en-US" sz="2600">
                <a:latin typeface="Courier New" pitchFamily="49" charset="0"/>
              </a:rPr>
              <a:t>:</a:t>
            </a:r>
            <a:r>
              <a:rPr lang="en-US" sz="2000">
                <a:latin typeface="Courier New" pitchFamily="49" charset="0"/>
              </a:rPr>
              <a:t> sub | super</a:t>
            </a:r>
          </a:p>
          <a:p>
            <a:endParaRPr lang="en-US" sz="2600">
              <a:latin typeface="Courier New" pitchFamily="49" charset="0"/>
            </a:endParaRPr>
          </a:p>
          <a:p>
            <a:r>
              <a:rPr lang="en-US" sz="2600" b="1">
                <a:latin typeface="Courier New" pitchFamily="49" charset="0"/>
              </a:rPr>
              <a:t>line-height</a:t>
            </a:r>
            <a:r>
              <a:rPr lang="en-US" sz="2600">
                <a:latin typeface="Courier New" pitchFamily="49" charset="0"/>
              </a:rPr>
              <a:t>:</a:t>
            </a:r>
            <a:r>
              <a:rPr lang="en-US" sz="2000">
                <a:latin typeface="Courier New" pitchFamily="49" charset="0"/>
              </a:rPr>
              <a:t> normal | value</a:t>
            </a:r>
            <a:endParaRPr lang="uk-UA" sz="2600">
              <a:latin typeface="Courier New" pitchFamily="49" charset="0"/>
            </a:endParaRP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ru-RU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Властивості кольору</a:t>
            </a:r>
            <a:r>
              <a:rPr lang="en-US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 </a:t>
            </a: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і фону</a:t>
            </a:r>
          </a:p>
        </p:txBody>
      </p:sp>
      <p:sp>
        <p:nvSpPr>
          <p:cNvPr id="62466" name="Text Box 3"/>
          <p:cNvSpPr txBox="1">
            <a:spLocks noChangeArrowheads="1"/>
          </p:cNvSpPr>
          <p:nvPr/>
        </p:nvSpPr>
        <p:spPr bwMode="auto">
          <a:xfrm>
            <a:off x="0" y="698500"/>
            <a:ext cx="9144000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 b="1"/>
              <a:t>background:</a:t>
            </a:r>
            <a:r>
              <a:rPr lang="en-US" sz="3000">
                <a:solidFill>
                  <a:srgbClr val="FF0000"/>
                </a:solidFill>
              </a:rPr>
              <a:t>color</a:t>
            </a:r>
            <a:r>
              <a:rPr lang="en-US" sz="3000"/>
              <a:t>|</a:t>
            </a:r>
            <a:r>
              <a:rPr lang="en-US" sz="3000">
                <a:solidFill>
                  <a:srgbClr val="3333CC"/>
                </a:solidFill>
              </a:rPr>
              <a:t>image</a:t>
            </a:r>
            <a:r>
              <a:rPr lang="en-US" sz="3000"/>
              <a:t>|</a:t>
            </a:r>
            <a:r>
              <a:rPr lang="en-US" sz="3000">
                <a:solidFill>
                  <a:schemeClr val="accent2"/>
                </a:solidFill>
              </a:rPr>
              <a:t>repeat</a:t>
            </a:r>
            <a:r>
              <a:rPr lang="en-US" sz="3000"/>
              <a:t>|</a:t>
            </a:r>
            <a:r>
              <a:rPr lang="en-US" sz="3000">
                <a:solidFill>
                  <a:srgbClr val="FF9900"/>
                </a:solidFill>
              </a:rPr>
              <a:t>attachment</a:t>
            </a:r>
            <a:r>
              <a:rPr lang="en-US" sz="3000"/>
              <a:t>|position</a:t>
            </a:r>
          </a:p>
          <a:p>
            <a:pPr>
              <a:lnSpc>
                <a:spcPct val="120000"/>
              </a:lnSpc>
            </a:pPr>
            <a:endParaRPr lang="en-US" sz="2600" b="1">
              <a:latin typeface="Courier New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600" b="1">
                <a:latin typeface="Courier New" pitchFamily="49" charset="0"/>
              </a:rPr>
              <a:t>color</a:t>
            </a:r>
            <a:r>
              <a:rPr lang="en-US" sz="2600">
                <a:latin typeface="Courier New" pitchFamily="49" charset="0"/>
              </a:rPr>
              <a:t>: </a:t>
            </a:r>
            <a:r>
              <a:rPr lang="ru-RU" sz="2000">
                <a:latin typeface="Courier New" pitchFamily="49" charset="0"/>
              </a:rPr>
              <a:t>кол</a:t>
            </a:r>
            <a:r>
              <a:rPr lang="uk-UA" sz="2000">
                <a:latin typeface="Courier New" pitchFamily="49" charset="0"/>
              </a:rPr>
              <a:t>і</a:t>
            </a:r>
            <a:r>
              <a:rPr lang="ru-RU" sz="2000">
                <a:latin typeface="Courier New" pitchFamily="49" charset="0"/>
              </a:rPr>
              <a:t>р</a:t>
            </a:r>
            <a:endParaRPr lang="en-US" sz="2000">
              <a:latin typeface="Courier New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600" b="1">
                <a:latin typeface="Courier New" pitchFamily="49" charset="0"/>
              </a:rPr>
              <a:t>background-color</a:t>
            </a:r>
            <a:r>
              <a:rPr lang="en-US" sz="2600">
                <a:latin typeface="Courier New" pitchFamily="49" charset="0"/>
              </a:rPr>
              <a:t>: </a:t>
            </a:r>
            <a:r>
              <a:rPr lang="ru-RU" sz="2000">
                <a:latin typeface="Courier New" pitchFamily="49" charset="0"/>
              </a:rPr>
              <a:t>колір</a:t>
            </a:r>
            <a:r>
              <a:rPr lang="en-US" sz="2000">
                <a:latin typeface="Courier New" pitchFamily="49" charset="0"/>
              </a:rPr>
              <a:t> | transparent</a:t>
            </a:r>
          </a:p>
          <a:p>
            <a:pPr>
              <a:lnSpc>
                <a:spcPct val="120000"/>
              </a:lnSpc>
            </a:pPr>
            <a:r>
              <a:rPr lang="en-US" sz="2600" b="1">
                <a:latin typeface="Courier New" pitchFamily="49" charset="0"/>
              </a:rPr>
              <a:t>background-image</a:t>
            </a:r>
            <a:r>
              <a:rPr lang="en-US" sz="2600">
                <a:latin typeface="Courier New" pitchFamily="49" charset="0"/>
              </a:rPr>
              <a:t>: </a:t>
            </a:r>
            <a:r>
              <a:rPr lang="en-US" sz="2000">
                <a:latin typeface="Courier New" pitchFamily="49" charset="0"/>
              </a:rPr>
              <a:t>none | URL</a:t>
            </a:r>
          </a:p>
          <a:p>
            <a:pPr>
              <a:lnSpc>
                <a:spcPct val="120000"/>
              </a:lnSpc>
            </a:pPr>
            <a:r>
              <a:rPr lang="en-US" sz="2600" b="1">
                <a:latin typeface="Courier New" pitchFamily="49" charset="0"/>
              </a:rPr>
              <a:t>background-position</a:t>
            </a:r>
            <a:r>
              <a:rPr lang="en-US" sz="2600">
                <a:latin typeface="Courier New" pitchFamily="49" charset="0"/>
              </a:rPr>
              <a:t>:</a:t>
            </a:r>
            <a:r>
              <a:rPr lang="en-US" sz="1800">
                <a:latin typeface="Courier New" pitchFamily="49" charset="0"/>
              </a:rPr>
              <a:t>top|bottom|left|right|center|value</a:t>
            </a:r>
          </a:p>
          <a:p>
            <a:pPr>
              <a:lnSpc>
                <a:spcPct val="120000"/>
              </a:lnSpc>
            </a:pPr>
            <a:r>
              <a:rPr lang="en-US" sz="2600" b="1">
                <a:latin typeface="Courier New" pitchFamily="49" charset="0"/>
              </a:rPr>
              <a:t>background-repeat</a:t>
            </a:r>
            <a:r>
              <a:rPr lang="en-US" sz="2600">
                <a:latin typeface="Courier New" pitchFamily="49" charset="0"/>
              </a:rPr>
              <a:t>:</a:t>
            </a:r>
            <a:r>
              <a:rPr lang="en-US" sz="2000">
                <a:latin typeface="Courier New" pitchFamily="49" charset="0"/>
              </a:rPr>
              <a:t>repeat|repeat-x|repeat-y|no-repeat</a:t>
            </a:r>
          </a:p>
          <a:p>
            <a:pPr>
              <a:lnSpc>
                <a:spcPct val="120000"/>
              </a:lnSpc>
            </a:pPr>
            <a:r>
              <a:rPr lang="en-US" sz="2600" b="1">
                <a:latin typeface="Courier New" pitchFamily="49" charset="0"/>
              </a:rPr>
              <a:t>background-attachment:</a:t>
            </a:r>
            <a:r>
              <a:rPr lang="en-US" sz="2000">
                <a:latin typeface="Courier New" pitchFamily="49" charset="0"/>
              </a:rPr>
              <a:t> fixed | scroll</a:t>
            </a:r>
          </a:p>
          <a:p>
            <a:endParaRPr lang="en-US" sz="2000">
              <a:latin typeface="Courier New" pitchFamily="49" charset="0"/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Як працює?</a:t>
            </a:r>
          </a:p>
        </p:txBody>
      </p:sp>
      <p:sp>
        <p:nvSpPr>
          <p:cNvPr id="13314" name="Shape 75"/>
          <p:cNvSpPr txBox="1">
            <a:spLocks noChangeArrowheads="1"/>
          </p:cNvSpPr>
          <p:nvPr/>
        </p:nvSpPr>
        <p:spPr bwMode="auto">
          <a:xfrm>
            <a:off x="341313" y="4779963"/>
            <a:ext cx="8535987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endParaRPr lang="uk-UA"/>
          </a:p>
        </p:txBody>
      </p:sp>
      <p:pic>
        <p:nvPicPr>
          <p:cNvPr id="13315" name="Picture 9" descr="схема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917575"/>
            <a:ext cx="8713788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Списки: Маркований список</a:t>
            </a:r>
          </a:p>
        </p:txBody>
      </p:sp>
      <p:pic>
        <p:nvPicPr>
          <p:cNvPr id="6451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025" y="1108075"/>
            <a:ext cx="9036050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51500" y="1419225"/>
            <a:ext cx="3132138" cy="102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Списки: Нумерований список</a:t>
            </a:r>
          </a:p>
        </p:txBody>
      </p:sp>
      <p:pic>
        <p:nvPicPr>
          <p:cNvPr id="6656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1087438"/>
            <a:ext cx="7272337" cy="299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Списки: приклади</a:t>
            </a:r>
          </a:p>
        </p:txBody>
      </p:sp>
      <p:pic>
        <p:nvPicPr>
          <p:cNvPr id="6861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627063"/>
            <a:ext cx="3133725" cy="439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81625" y="627063"/>
            <a:ext cx="3582988" cy="446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Таблиці</a:t>
            </a:r>
          </a:p>
        </p:txBody>
      </p:sp>
      <p:pic>
        <p:nvPicPr>
          <p:cNvPr id="7270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25" y="544513"/>
            <a:ext cx="5476875" cy="447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64163" y="1635125"/>
            <a:ext cx="3708400" cy="229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en-US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CSS </a:t>
            </a: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властивості таблиць</a:t>
            </a:r>
          </a:p>
        </p:txBody>
      </p:sp>
      <p:pic>
        <p:nvPicPr>
          <p:cNvPr id="7475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438" y="744538"/>
            <a:ext cx="809625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Об</a:t>
            </a:r>
            <a:r>
              <a:rPr lang="en-US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’</a:t>
            </a: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єднання комірок таблиць</a:t>
            </a:r>
          </a:p>
        </p:txBody>
      </p:sp>
      <p:pic>
        <p:nvPicPr>
          <p:cNvPr id="7680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8625" y="1708150"/>
            <a:ext cx="3635375" cy="201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925" y="915988"/>
            <a:ext cx="5400675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Форми</a:t>
            </a:r>
          </a:p>
        </p:txBody>
      </p:sp>
      <p:sp>
        <p:nvSpPr>
          <p:cNvPr id="78850" name="Rectangle 3"/>
          <p:cNvSpPr>
            <a:spLocks noChangeArrowheads="1"/>
          </p:cNvSpPr>
          <p:nvPr/>
        </p:nvSpPr>
        <p:spPr bwMode="auto">
          <a:xfrm>
            <a:off x="179388" y="869950"/>
            <a:ext cx="2663825" cy="378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 b="1">
                <a:latin typeface="Courier New" pitchFamily="49" charset="0"/>
              </a:rPr>
              <a:t>form</a:t>
            </a:r>
            <a:r>
              <a:rPr lang="en-US" sz="3000">
                <a:latin typeface="Courier New" pitchFamily="49" charset="0"/>
              </a:rPr>
              <a:t> 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latin typeface="Courier New" pitchFamily="49" charset="0"/>
              </a:rPr>
              <a:t>action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latin typeface="Courier New" pitchFamily="49" charset="0"/>
              </a:rPr>
              <a:t>name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latin typeface="Courier New" pitchFamily="49" charset="0"/>
              </a:rPr>
              <a:t>method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latin typeface="Courier New" pitchFamily="49" charset="0"/>
              </a:rPr>
              <a:t>accet-charset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latin typeface="Courier New" pitchFamily="49" charset="0"/>
              </a:rPr>
              <a:t>autocomplete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latin typeface="Courier New" pitchFamily="49" charset="0"/>
              </a:rPr>
              <a:t>enctype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latin typeface="Courier New" pitchFamily="49" charset="0"/>
              </a:rPr>
              <a:t>target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latin typeface="Courier New" pitchFamily="49" charset="0"/>
              </a:rPr>
              <a:t>novalidation</a:t>
            </a:r>
          </a:p>
          <a:p>
            <a:pPr>
              <a:spcBef>
                <a:spcPct val="50000"/>
              </a:spcBef>
            </a:pPr>
            <a:r>
              <a:rPr lang="en-US"/>
              <a:t> </a:t>
            </a:r>
            <a:endParaRPr lang="uk-UA"/>
          </a:p>
        </p:txBody>
      </p:sp>
      <p:sp>
        <p:nvSpPr>
          <p:cNvPr id="78851" name="Rectangle 4"/>
          <p:cNvSpPr>
            <a:spLocks noChangeArrowheads="1"/>
          </p:cNvSpPr>
          <p:nvPr/>
        </p:nvSpPr>
        <p:spPr bwMode="auto">
          <a:xfrm>
            <a:off x="3562350" y="906463"/>
            <a:ext cx="2089150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 b="1">
                <a:latin typeface="Courier New" pitchFamily="49" charset="0"/>
              </a:rPr>
              <a:t>input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latin typeface="Courier New" pitchFamily="49" charset="0"/>
              </a:rPr>
              <a:t>name 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latin typeface="Courier New" pitchFamily="49" charset="0"/>
              </a:rPr>
              <a:t>type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latin typeface="Courier New" pitchFamily="49" charset="0"/>
              </a:rPr>
              <a:t>size 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latin typeface="Courier New" pitchFamily="49" charset="0"/>
              </a:rPr>
              <a:t>maxlength 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latin typeface="Courier New" pitchFamily="49" charset="0"/>
              </a:rPr>
              <a:t>value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latin typeface="Courier New" pitchFamily="49" charset="0"/>
              </a:rPr>
              <a:t>disabled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latin typeface="Courier New" pitchFamily="49" charset="0"/>
              </a:rPr>
              <a:t>readonly</a:t>
            </a:r>
            <a:endParaRPr lang="uk-UA" sz="2000">
              <a:latin typeface="Courier New" pitchFamily="49" charset="0"/>
            </a:endParaRPr>
          </a:p>
        </p:txBody>
      </p:sp>
      <p:sp>
        <p:nvSpPr>
          <p:cNvPr id="78852" name="Rectangle 5"/>
          <p:cNvSpPr>
            <a:spLocks noChangeArrowheads="1"/>
          </p:cNvSpPr>
          <p:nvPr/>
        </p:nvSpPr>
        <p:spPr bwMode="auto">
          <a:xfrm>
            <a:off x="6516688" y="915988"/>
            <a:ext cx="2447925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500" b="1" dirty="0" smtClean="0">
                <a:latin typeface="Courier New" pitchFamily="49" charset="0"/>
              </a:rPr>
              <a:t>type</a:t>
            </a:r>
            <a:endParaRPr lang="en-US" sz="2500" b="1" dirty="0">
              <a:latin typeface="Courier New" pitchFamily="49" charset="0"/>
            </a:endParaRPr>
          </a:p>
          <a:p>
            <a:pPr lvl="2">
              <a:lnSpc>
                <a:spcPct val="120000"/>
              </a:lnSpc>
            </a:pPr>
            <a:r>
              <a:rPr lang="en-US" sz="2000" dirty="0">
                <a:latin typeface="Courier New" pitchFamily="49" charset="0"/>
              </a:rPr>
              <a:t>text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latin typeface="Courier New" pitchFamily="49" charset="0"/>
              </a:rPr>
              <a:t>password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latin typeface="Courier New" pitchFamily="49" charset="0"/>
              </a:rPr>
              <a:t>checkbox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latin typeface="Courier New" pitchFamily="49" charset="0"/>
              </a:rPr>
              <a:t>submit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latin typeface="Courier New" pitchFamily="49" charset="0"/>
              </a:rPr>
              <a:t>hidden</a:t>
            </a:r>
            <a:endParaRPr lang="uk-UA" sz="2000" dirty="0">
              <a:latin typeface="Courier New" pitchFamily="49" charset="0"/>
            </a:endParaRP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Форми: практична реалізація</a:t>
            </a:r>
          </a:p>
        </p:txBody>
      </p:sp>
      <p:pic>
        <p:nvPicPr>
          <p:cNvPr id="8089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9475" y="627063"/>
            <a:ext cx="2684463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899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950" y="1708150"/>
            <a:ext cx="2909888" cy="155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0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4663" y="627063"/>
            <a:ext cx="3600450" cy="229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1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68988" y="1563688"/>
            <a:ext cx="3024187" cy="198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2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268538" y="2944813"/>
            <a:ext cx="3444875" cy="210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-20638"/>
            <a:ext cx="9144000" cy="555626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Властивість </a:t>
            </a:r>
            <a:r>
              <a:rPr lang="en-US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display</a:t>
            </a:r>
            <a:endParaRPr lang="uk-UA" sz="2600" smtClean="0">
              <a:solidFill>
                <a:srgbClr val="FFFFFF"/>
              </a:solidFill>
              <a:latin typeface="Arial Narrow" pitchFamily="34" charset="0"/>
              <a:cs typeface="Arial" charset="0"/>
              <a:sym typeface="Roboto"/>
            </a:endParaRPr>
          </a:p>
        </p:txBody>
      </p:sp>
      <p:sp>
        <p:nvSpPr>
          <p:cNvPr id="89090" name="Rectangle 8"/>
          <p:cNvSpPr>
            <a:spLocks noChangeArrowheads="1"/>
          </p:cNvSpPr>
          <p:nvPr/>
        </p:nvSpPr>
        <p:spPr bwMode="auto">
          <a:xfrm>
            <a:off x="107950" y="603390"/>
            <a:ext cx="9036050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uk-UA" sz="2400" b="1" dirty="0">
                <a:solidFill>
                  <a:srgbClr val="FF0000"/>
                </a:solidFill>
                <a:latin typeface="Courier New" pitchFamily="49" charset="0"/>
              </a:rPr>
              <a:t>Властивість, яка може усе звичне “перевернути”</a:t>
            </a:r>
          </a:p>
          <a:p>
            <a:r>
              <a:rPr lang="uk-UA" sz="2000" b="1" dirty="0" err="1">
                <a:latin typeface="Courier New" pitchFamily="49" charset="0"/>
              </a:rPr>
              <a:t>display</a:t>
            </a:r>
            <a:r>
              <a:rPr lang="uk-UA" sz="2000" b="1" dirty="0">
                <a:latin typeface="Courier New" pitchFamily="49" charset="0"/>
              </a:rPr>
              <a:t>:</a:t>
            </a:r>
            <a:r>
              <a:rPr lang="uk-UA" dirty="0"/>
              <a:t> </a:t>
            </a:r>
            <a:r>
              <a:rPr lang="uk-UA" dirty="0" err="1">
                <a:latin typeface="Courier New" pitchFamily="49" charset="0"/>
              </a:rPr>
              <a:t>block</a:t>
            </a:r>
            <a:r>
              <a:rPr lang="uk-UA" dirty="0">
                <a:latin typeface="Courier New" pitchFamily="49" charset="0"/>
              </a:rPr>
              <a:t> | </a:t>
            </a:r>
            <a:r>
              <a:rPr lang="uk-UA" dirty="0" err="1">
                <a:latin typeface="Courier New" pitchFamily="49" charset="0"/>
              </a:rPr>
              <a:t>inline</a:t>
            </a:r>
            <a:r>
              <a:rPr lang="uk-UA" dirty="0">
                <a:latin typeface="Courier New" pitchFamily="49" charset="0"/>
              </a:rPr>
              <a:t> | </a:t>
            </a:r>
            <a:r>
              <a:rPr lang="uk-UA" dirty="0" err="1">
                <a:latin typeface="Courier New" pitchFamily="49" charset="0"/>
              </a:rPr>
              <a:t>inline-block</a:t>
            </a:r>
            <a:r>
              <a:rPr lang="uk-UA" dirty="0">
                <a:latin typeface="Courier New" pitchFamily="49" charset="0"/>
              </a:rPr>
              <a:t> | </a:t>
            </a:r>
            <a:r>
              <a:rPr lang="uk-UA" dirty="0" err="1">
                <a:latin typeface="Courier New" pitchFamily="49" charset="0"/>
              </a:rPr>
              <a:t>inline-table</a:t>
            </a:r>
            <a:r>
              <a:rPr lang="uk-UA" dirty="0">
                <a:latin typeface="Courier New" pitchFamily="49" charset="0"/>
              </a:rPr>
              <a:t> |</a:t>
            </a:r>
            <a:r>
              <a:rPr lang="en-US" dirty="0">
                <a:latin typeface="Courier New" pitchFamily="49" charset="0"/>
              </a:rPr>
              <a:t>  </a:t>
            </a:r>
            <a:r>
              <a:rPr lang="uk-UA" dirty="0" err="1">
                <a:latin typeface="Courier New" pitchFamily="49" charset="0"/>
              </a:rPr>
              <a:t>list-item</a:t>
            </a:r>
            <a:r>
              <a:rPr lang="uk-UA" dirty="0">
                <a:latin typeface="Courier New" pitchFamily="49" charset="0"/>
              </a:rPr>
              <a:t> | </a:t>
            </a:r>
            <a:r>
              <a:rPr lang="uk-UA" dirty="0" err="1">
                <a:latin typeface="Courier New" pitchFamily="49" charset="0"/>
              </a:rPr>
              <a:t>none</a:t>
            </a:r>
            <a:r>
              <a:rPr lang="uk-UA" dirty="0">
                <a:latin typeface="Courier New" pitchFamily="49" charset="0"/>
              </a:rPr>
              <a:t> | </a:t>
            </a:r>
          </a:p>
          <a:p>
            <a:r>
              <a:rPr lang="uk-UA" dirty="0">
                <a:latin typeface="Courier New" pitchFamily="49" charset="0"/>
              </a:rPr>
              <a:t>	</a:t>
            </a:r>
            <a:r>
              <a:rPr lang="uk-UA" dirty="0" err="1">
                <a:latin typeface="Courier New" pitchFamily="49" charset="0"/>
              </a:rPr>
              <a:t>run-in</a:t>
            </a:r>
            <a:r>
              <a:rPr lang="uk-UA" dirty="0">
                <a:latin typeface="Courier New" pitchFamily="49" charset="0"/>
              </a:rPr>
              <a:t> | </a:t>
            </a:r>
            <a:r>
              <a:rPr lang="uk-UA" dirty="0" err="1">
                <a:latin typeface="Courier New" pitchFamily="49" charset="0"/>
              </a:rPr>
              <a:t>table</a:t>
            </a:r>
            <a:r>
              <a:rPr lang="uk-UA" dirty="0">
                <a:latin typeface="Courier New" pitchFamily="49" charset="0"/>
              </a:rPr>
              <a:t> | </a:t>
            </a:r>
            <a:r>
              <a:rPr lang="uk-UA" dirty="0" err="1">
                <a:latin typeface="Courier New" pitchFamily="49" charset="0"/>
              </a:rPr>
              <a:t>table-caption</a:t>
            </a:r>
            <a:r>
              <a:rPr lang="uk-UA" dirty="0">
                <a:latin typeface="Courier New" pitchFamily="49" charset="0"/>
              </a:rPr>
              <a:t> | </a:t>
            </a:r>
            <a:r>
              <a:rPr lang="uk-UA" dirty="0" err="1">
                <a:latin typeface="Courier New" pitchFamily="49" charset="0"/>
              </a:rPr>
              <a:t>table-cell</a:t>
            </a:r>
            <a:r>
              <a:rPr lang="uk-UA" dirty="0">
                <a:latin typeface="Courier New" pitchFamily="49" charset="0"/>
              </a:rPr>
              <a:t> | </a:t>
            </a:r>
            <a:r>
              <a:rPr lang="uk-UA" dirty="0" err="1">
                <a:latin typeface="Courier New" pitchFamily="49" charset="0"/>
              </a:rPr>
              <a:t>table-column-group</a:t>
            </a:r>
            <a:r>
              <a:rPr lang="uk-UA" dirty="0">
                <a:latin typeface="Courier New" pitchFamily="49" charset="0"/>
              </a:rPr>
              <a:t> | </a:t>
            </a:r>
          </a:p>
          <a:p>
            <a:r>
              <a:rPr lang="uk-UA" dirty="0">
                <a:latin typeface="Courier New" pitchFamily="49" charset="0"/>
              </a:rPr>
              <a:t>	</a:t>
            </a:r>
            <a:r>
              <a:rPr lang="uk-UA" dirty="0" err="1">
                <a:latin typeface="Courier New" pitchFamily="49" charset="0"/>
              </a:rPr>
              <a:t>table-column</a:t>
            </a:r>
            <a:r>
              <a:rPr lang="uk-UA" dirty="0">
                <a:latin typeface="Courier New" pitchFamily="49" charset="0"/>
              </a:rPr>
              <a:t> | </a:t>
            </a:r>
            <a:r>
              <a:rPr lang="uk-UA" dirty="0" err="1">
                <a:latin typeface="Courier New" pitchFamily="49" charset="0"/>
              </a:rPr>
              <a:t>table-footer-group</a:t>
            </a:r>
            <a:r>
              <a:rPr lang="uk-UA" dirty="0">
                <a:latin typeface="Courier New" pitchFamily="49" charset="0"/>
              </a:rPr>
              <a:t> | </a:t>
            </a:r>
            <a:r>
              <a:rPr lang="uk-UA" dirty="0" err="1">
                <a:latin typeface="Courier New" pitchFamily="49" charset="0"/>
              </a:rPr>
              <a:t>table-header-group</a:t>
            </a:r>
            <a:r>
              <a:rPr lang="uk-UA" dirty="0">
                <a:latin typeface="Courier New" pitchFamily="49" charset="0"/>
              </a:rPr>
              <a:t> | </a:t>
            </a:r>
            <a:r>
              <a:rPr lang="uk-UA" dirty="0" err="1">
                <a:latin typeface="Courier New" pitchFamily="49" charset="0"/>
              </a:rPr>
              <a:t>table-row</a:t>
            </a:r>
            <a:r>
              <a:rPr lang="uk-UA" dirty="0">
                <a:latin typeface="Courier New" pitchFamily="49" charset="0"/>
              </a:rPr>
              <a:t> | 	</a:t>
            </a:r>
            <a:r>
              <a:rPr lang="uk-UA" dirty="0" err="1">
                <a:latin typeface="Courier New" pitchFamily="49" charset="0"/>
              </a:rPr>
              <a:t>table-row-group</a:t>
            </a:r>
            <a:endParaRPr lang="uk-UA" dirty="0">
              <a:latin typeface="Courier New" pitchFamily="49" charset="0"/>
            </a:endParaRPr>
          </a:p>
        </p:txBody>
      </p:sp>
      <p:pic>
        <p:nvPicPr>
          <p:cNvPr id="89091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1924050"/>
            <a:ext cx="3573463" cy="126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2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95738" y="1924050"/>
            <a:ext cx="4752975" cy="99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3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9750" y="3219450"/>
            <a:ext cx="3240088" cy="179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4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45063" y="2859088"/>
            <a:ext cx="337185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095" name="Rectangle 13"/>
          <p:cNvSpPr>
            <a:spLocks noChangeArrowheads="1"/>
          </p:cNvSpPr>
          <p:nvPr/>
        </p:nvSpPr>
        <p:spPr bwMode="auto">
          <a:xfrm>
            <a:off x="3708400" y="4695825"/>
            <a:ext cx="55435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uk-UA" sz="2000">
                <a:latin typeface="Courier New" pitchFamily="49" charset="0"/>
              </a:rPr>
              <a:t>http://learn.javascript.ru/display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9" name="Picture 11" descr="p2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55776" y="1979613"/>
            <a:ext cx="2449897" cy="1960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993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Позиціонування</a:t>
            </a:r>
          </a:p>
        </p:txBody>
      </p:sp>
      <p:sp>
        <p:nvSpPr>
          <p:cNvPr id="84994" name="Rectangle 3"/>
          <p:cNvSpPr>
            <a:spLocks noChangeArrowheads="1"/>
          </p:cNvSpPr>
          <p:nvPr/>
        </p:nvSpPr>
        <p:spPr bwMode="auto">
          <a:xfrm>
            <a:off x="100013" y="627063"/>
            <a:ext cx="90439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uk-UA" sz="2600" b="1">
                <a:latin typeface="Courier New" pitchFamily="49" charset="0"/>
              </a:rPr>
              <a:t>position</a:t>
            </a:r>
            <a:r>
              <a:rPr lang="uk-UA">
                <a:latin typeface="Courier New" pitchFamily="49" charset="0"/>
              </a:rPr>
              <a:t>: </a:t>
            </a:r>
            <a:r>
              <a:rPr lang="uk-UA" sz="2000">
                <a:latin typeface="Courier New" pitchFamily="49" charset="0"/>
              </a:rPr>
              <a:t>absolute | fixed | relative | static | inherit</a:t>
            </a:r>
            <a:r>
              <a:rPr lang="uk-UA"/>
              <a:t> </a:t>
            </a:r>
          </a:p>
        </p:txBody>
      </p:sp>
      <p:sp>
        <p:nvSpPr>
          <p:cNvPr id="84995" name="Rectangle 4"/>
          <p:cNvSpPr>
            <a:spLocks noChangeArrowheads="1"/>
          </p:cNvSpPr>
          <p:nvPr/>
        </p:nvSpPr>
        <p:spPr bwMode="auto">
          <a:xfrm>
            <a:off x="107950" y="1058863"/>
            <a:ext cx="58578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uk-UA" sz="2600" b="1">
                <a:latin typeface="Courier New" pitchFamily="49" charset="0"/>
              </a:rPr>
              <a:t>float</a:t>
            </a:r>
            <a:r>
              <a:rPr lang="uk-UA">
                <a:latin typeface="Courier New" pitchFamily="49" charset="0"/>
              </a:rPr>
              <a:t>: </a:t>
            </a:r>
            <a:r>
              <a:rPr lang="uk-UA" sz="2000">
                <a:latin typeface="Courier New" pitchFamily="49" charset="0"/>
              </a:rPr>
              <a:t>left | right | none | inherit</a:t>
            </a:r>
            <a:r>
              <a:rPr lang="uk-UA"/>
              <a:t> </a:t>
            </a:r>
          </a:p>
        </p:txBody>
      </p:sp>
      <p:pic>
        <p:nvPicPr>
          <p:cNvPr id="84996" name="Picture 6" descr="pos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1958975"/>
            <a:ext cx="2447925" cy="183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7" name="Picture 9" descr="pos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60475" y="3827463"/>
            <a:ext cx="3455988" cy="1265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998" name="Rectangle 10"/>
          <p:cNvSpPr>
            <a:spLocks noChangeArrowheads="1"/>
          </p:cNvSpPr>
          <p:nvPr/>
        </p:nvSpPr>
        <p:spPr bwMode="auto">
          <a:xfrm>
            <a:off x="107950" y="1471613"/>
            <a:ext cx="515778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uk-UA" sz="2600" b="1">
                <a:latin typeface="Courier New" pitchFamily="49" charset="0"/>
              </a:rPr>
              <a:t>z-index</a:t>
            </a:r>
            <a:r>
              <a:rPr lang="uk-UA" sz="2000">
                <a:latin typeface="Courier New" pitchFamily="49" charset="0"/>
              </a:rPr>
              <a:t>: число | auto | inherit</a:t>
            </a:r>
          </a:p>
        </p:txBody>
      </p:sp>
      <p:pic>
        <p:nvPicPr>
          <p:cNvPr id="85000" name="Picture 12" descr="p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35825" y="1203325"/>
            <a:ext cx="1282700" cy="206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001" name="Picture 13" descr="pos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87900" y="2427288"/>
            <a:ext cx="2376488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002" name="Picture 14" descr="pos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738938" y="3476625"/>
            <a:ext cx="2154237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Редактори тексту</a:t>
            </a:r>
          </a:p>
        </p:txBody>
      </p:sp>
      <p:pic>
        <p:nvPicPr>
          <p:cNvPr id="15362" name="Picture 5" descr="vs editor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2787650"/>
            <a:ext cx="82391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7"/>
          <p:cNvSpPr>
            <a:spLocks noChangeArrowheads="1"/>
          </p:cNvSpPr>
          <p:nvPr/>
        </p:nvSpPr>
        <p:spPr bwMode="auto">
          <a:xfrm>
            <a:off x="611188" y="915988"/>
            <a:ext cx="7993062" cy="283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/>
              <a:t>Notepad++</a:t>
            </a:r>
            <a:r>
              <a:rPr lang="uk-UA" sz="2800"/>
              <a:t> </a:t>
            </a:r>
            <a:r>
              <a:rPr lang="en-US" sz="2800"/>
              <a:t>	</a:t>
            </a:r>
            <a:r>
              <a:rPr lang="uk-UA" sz="2800" u="sng">
                <a:solidFill>
                  <a:schemeClr val="hlink"/>
                </a:solidFill>
                <a:hlinkClick r:id="rId4"/>
              </a:rPr>
              <a:t>http://</a:t>
            </a:r>
            <a:r>
              <a:rPr lang="en-US" sz="2800" u="sng">
                <a:solidFill>
                  <a:schemeClr val="hlink"/>
                </a:solidFill>
                <a:hlinkClick r:id="rId4"/>
              </a:rPr>
              <a:t>notepad-plus-plus.org</a:t>
            </a:r>
            <a:endParaRPr lang="en-US" sz="2800" u="sng">
              <a:solidFill>
                <a:schemeClr val="hlink"/>
              </a:solidFill>
            </a:endParaRPr>
          </a:p>
          <a:p>
            <a:r>
              <a:rPr lang="en-US" sz="2800"/>
              <a:t>Sublime Text 3</a:t>
            </a:r>
            <a:r>
              <a:rPr lang="uk-UA" sz="2800"/>
              <a:t> </a:t>
            </a:r>
            <a:r>
              <a:rPr lang="en-US" sz="2800"/>
              <a:t>	</a:t>
            </a:r>
            <a:r>
              <a:rPr lang="en-US" sz="2800" u="sng">
                <a:solidFill>
                  <a:schemeClr val="hlink"/>
                </a:solidFill>
                <a:hlinkClick r:id="rId5"/>
              </a:rPr>
              <a:t>www.sublimetext.com</a:t>
            </a:r>
            <a:endParaRPr lang="en-US" sz="2800" u="sng">
              <a:solidFill>
                <a:schemeClr val="hlink"/>
              </a:solidFill>
            </a:endParaRPr>
          </a:p>
          <a:p>
            <a:r>
              <a:rPr lang="en-US" sz="2800"/>
              <a:t>Atom</a:t>
            </a:r>
            <a:r>
              <a:rPr lang="uk-UA" sz="2800"/>
              <a:t> </a:t>
            </a:r>
            <a:r>
              <a:rPr lang="en-US" sz="2800"/>
              <a:t>		</a:t>
            </a:r>
            <a:r>
              <a:rPr lang="en-US" sz="2800" u="sng">
                <a:solidFill>
                  <a:schemeClr val="hlink"/>
                </a:solidFill>
              </a:rPr>
              <a:t>atom.io</a:t>
            </a:r>
          </a:p>
          <a:p>
            <a:r>
              <a:rPr lang="en-US" sz="2800"/>
              <a:t>Brackets</a:t>
            </a:r>
            <a:r>
              <a:rPr lang="uk-UA" sz="2800"/>
              <a:t> </a:t>
            </a:r>
            <a:r>
              <a:rPr lang="en-US" sz="2800"/>
              <a:t>		</a:t>
            </a:r>
            <a:r>
              <a:rPr lang="en-US" sz="2800" u="sng">
                <a:solidFill>
                  <a:schemeClr val="hlink"/>
                </a:solidFill>
              </a:rPr>
              <a:t>brackets.io</a:t>
            </a:r>
          </a:p>
          <a:p>
            <a:endParaRPr lang="en-US" sz="2800" u="sng">
              <a:solidFill>
                <a:schemeClr val="hlink"/>
              </a:solidFill>
            </a:endParaRPr>
          </a:p>
          <a:p>
            <a:endParaRPr lang="en-US" sz="2000" u="sng">
              <a:solidFill>
                <a:schemeClr val="hlink"/>
              </a:solidFill>
            </a:endParaRPr>
          </a:p>
          <a:p>
            <a:endParaRPr lang="en-US" sz="2000" u="sng">
              <a:solidFill>
                <a:schemeClr val="hlink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Контейнери: практичні завдання</a:t>
            </a:r>
          </a:p>
        </p:txBody>
      </p:sp>
      <p:pic>
        <p:nvPicPr>
          <p:cNvPr id="87042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1551" y="823913"/>
            <a:ext cx="4176713" cy="383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3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13971" y="625475"/>
            <a:ext cx="2422525" cy="439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4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1520" y="843557"/>
            <a:ext cx="2016224" cy="2160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77" y="3194852"/>
            <a:ext cx="2772977" cy="1537138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Структура сайту</a:t>
            </a:r>
          </a:p>
        </p:txBody>
      </p:sp>
      <p:pic>
        <p:nvPicPr>
          <p:cNvPr id="91138" name="Shape 88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4663" y="903288"/>
            <a:ext cx="4859337" cy="424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39" name="Shape 171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27063"/>
            <a:ext cx="4427538" cy="367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Медіа запити</a:t>
            </a:r>
          </a:p>
        </p:txBody>
      </p:sp>
      <p:graphicFrame>
        <p:nvGraphicFramePr>
          <p:cNvPr id="105631" name="Group 159"/>
          <p:cNvGraphicFramePr>
            <a:graphicFrameLocks noGrp="1"/>
          </p:cNvGraphicFramePr>
          <p:nvPr/>
        </p:nvGraphicFramePr>
        <p:xfrm>
          <a:off x="457200" y="1058863"/>
          <a:ext cx="8229600" cy="4060571"/>
        </p:xfrm>
        <a:graphic>
          <a:graphicData uri="http://schemas.openxmlformats.org/drawingml/2006/table">
            <a:tbl>
              <a:tblPr/>
              <a:tblGrid>
                <a:gridCol w="2027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2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Times New Roman" pitchFamily="18" charset="0"/>
                          <a:sym typeface="Arial" charset="0"/>
                        </a:rPr>
                        <a:t>Тип</a:t>
                      </a:r>
                      <a:endParaRPr kumimoji="0" lang="uk-UA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  <a:sym typeface="Arial" charset="0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Times New Roman" pitchFamily="18" charset="0"/>
                          <a:sym typeface="Arial" charset="0"/>
                        </a:rPr>
                        <a:t>Опис</a:t>
                      </a:r>
                      <a:endParaRPr kumimoji="0" lang="uk-UA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  <a:sym typeface="Arial" charset="0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23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  <a:sym typeface="Arial" charset="0"/>
                        </a:rPr>
                        <a:t>all</a:t>
                      </a:r>
                      <a:endParaRPr kumimoji="0" lang="uk-UA" sz="23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  <a:sym typeface="Arial" charset="0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Unicode MS" pitchFamily="34" charset="-128"/>
                          <a:cs typeface="Times New Roman" pitchFamily="18" charset="0"/>
                          <a:sym typeface="Arial" charset="0"/>
                        </a:rPr>
                        <a:t>Усі типи. </a:t>
                      </a:r>
                      <a:r>
                        <a:rPr kumimoji="0" lang="uk-UA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Unicode MS" pitchFamily="34" charset="-128"/>
                          <a:cs typeface="Times New Roman" pitchFamily="18" charset="0"/>
                          <a:sym typeface="Arial" charset="0"/>
                        </a:rPr>
                        <a:t>Це значення використовується по замовчуванню</a:t>
                      </a:r>
                      <a:endParaRPr kumimoji="0" lang="uk-UA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Unicode MS" pitchFamily="34" charset="-128"/>
                        <a:cs typeface="Arial" charset="0"/>
                        <a:sym typeface="Arial" charset="0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23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  <a:sym typeface="Arial" charset="0"/>
                        </a:rPr>
                        <a:t>braille</a:t>
                      </a:r>
                      <a:endParaRPr kumimoji="0" lang="uk-UA" sz="23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  <a:sym typeface="Arial" charset="0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Unicode MS" pitchFamily="34" charset="-128"/>
                          <a:cs typeface="Times New Roman" pitchFamily="18" charset="0"/>
                          <a:sym typeface="Arial" charset="0"/>
                        </a:rPr>
                        <a:t>Пристрої, робота яких ґрунтується на системі Брайля, яка призначена для читаття сліпим людям.</a:t>
                      </a:r>
                      <a:endParaRPr kumimoji="0" lang="uk-UA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Unicode MS" pitchFamily="34" charset="-128"/>
                        <a:cs typeface="Arial" charset="0"/>
                        <a:sym typeface="Arial" charset="0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23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  <a:sym typeface="Arial" charset="0"/>
                        </a:rPr>
                        <a:t>embossed</a:t>
                      </a:r>
                      <a:endParaRPr kumimoji="0" lang="uk-UA" sz="23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  <a:sym typeface="Arial" charset="0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Unicode MS" pitchFamily="34" charset="-128"/>
                          <a:cs typeface="Times New Roman" pitchFamily="18" charset="0"/>
                          <a:sym typeface="Arial" charset="0"/>
                        </a:rPr>
                        <a:t>Принтери, які використовують для друку систему Брайля.</a:t>
                      </a:r>
                      <a:endParaRPr kumimoji="0" lang="uk-UA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Unicode MS" pitchFamily="34" charset="-128"/>
                        <a:cs typeface="Arial" charset="0"/>
                        <a:sym typeface="Arial" charset="0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23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  <a:sym typeface="Arial" charset="0"/>
                        </a:rPr>
                        <a:t>handheld</a:t>
                      </a:r>
                      <a:endParaRPr kumimoji="0" lang="uk-UA" sz="23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  <a:sym typeface="Arial" charset="0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Unicode MS" pitchFamily="34" charset="-128"/>
                          <a:cs typeface="Times New Roman" pitchFamily="18" charset="0"/>
                          <a:sym typeface="Arial" charset="0"/>
                        </a:rPr>
                        <a:t>Смартфоны і аналогічні апарати. </a:t>
                      </a:r>
                      <a:endParaRPr kumimoji="0" lang="uk-UA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Unicode MS" pitchFamily="34" charset="-128"/>
                        <a:cs typeface="Arial" charset="0"/>
                        <a:sym typeface="Arial" charset="0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23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  <a:sym typeface="Arial" charset="0"/>
                        </a:rPr>
                        <a:t>print</a:t>
                      </a:r>
                      <a:endParaRPr kumimoji="0" lang="uk-UA" sz="23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  <a:sym typeface="Arial" charset="0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Unicode MS" pitchFamily="34" charset="-128"/>
                          <a:cs typeface="Times New Roman" pitchFamily="18" charset="0"/>
                          <a:sym typeface="Arial" charset="0"/>
                        </a:rPr>
                        <a:t>Принтери і інші пристрої для друку.</a:t>
                      </a:r>
                      <a:endParaRPr kumimoji="0" lang="uk-UA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Unicode MS" pitchFamily="34" charset="-128"/>
                        <a:cs typeface="Arial" charset="0"/>
                        <a:sym typeface="Arial" charset="0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23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  <a:sym typeface="Arial" charset="0"/>
                        </a:rPr>
                        <a:t>projection</a:t>
                      </a:r>
                      <a:endParaRPr kumimoji="0" lang="uk-UA" sz="23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  <a:sym typeface="Arial" charset="0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Unicode MS" pitchFamily="34" charset="-128"/>
                          <a:cs typeface="Times New Roman" pitchFamily="18" charset="0"/>
                          <a:sym typeface="Arial" charset="0"/>
                        </a:rPr>
                        <a:t>Проектори.</a:t>
                      </a:r>
                      <a:endParaRPr kumimoji="0" lang="uk-UA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Unicode MS" pitchFamily="34" charset="-128"/>
                        <a:cs typeface="Arial" charset="0"/>
                        <a:sym typeface="Arial" charset="0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23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  <a:sym typeface="Arial" charset="0"/>
                        </a:rPr>
                        <a:t>screen</a:t>
                      </a:r>
                      <a:endParaRPr kumimoji="0" lang="uk-UA" sz="23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  <a:sym typeface="Arial" charset="0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Unicode MS" pitchFamily="34" charset="-128"/>
                          <a:cs typeface="Times New Roman" pitchFamily="18" charset="0"/>
                          <a:sym typeface="Arial" charset="0"/>
                        </a:rPr>
                        <a:t>Екран монітора.</a:t>
                      </a:r>
                      <a:endParaRPr kumimoji="0" lang="uk-UA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Unicode MS" pitchFamily="34" charset="-128"/>
                        <a:cs typeface="Arial" charset="0"/>
                        <a:sym typeface="Arial" charset="0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23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  <a:sym typeface="Arial" charset="0"/>
                        </a:rPr>
                        <a:t>speech</a:t>
                      </a:r>
                      <a:endParaRPr kumimoji="0" lang="uk-UA" sz="23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  <a:sym typeface="Arial" charset="0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Unicode MS" pitchFamily="34" charset="-128"/>
                          <a:cs typeface="Times New Roman" pitchFamily="18" charset="0"/>
                          <a:sym typeface="Arial" charset="0"/>
                        </a:rPr>
                        <a:t>Синтизатори мови і пристрої для звукового відтворення тексту.</a:t>
                      </a:r>
                      <a:endParaRPr kumimoji="0" lang="uk-UA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Unicode MS" pitchFamily="34" charset="-128"/>
                        <a:cs typeface="Arial" charset="0"/>
                        <a:sym typeface="Arial" charset="0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23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  <a:sym typeface="Arial" charset="0"/>
                        </a:rPr>
                        <a:t>tty</a:t>
                      </a:r>
                      <a:endParaRPr kumimoji="0" lang="uk-UA" sz="23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  <a:sym typeface="Arial" charset="0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Unicode MS" pitchFamily="34" charset="-128"/>
                          <a:cs typeface="Times New Roman" pitchFamily="18" charset="0"/>
                          <a:sym typeface="Arial" charset="0"/>
                        </a:rPr>
                        <a:t>Пристрої для фіксованого розміру символів (телетайпи, термінали, пристрої з обмеженнями для дисплею).</a:t>
                      </a:r>
                      <a:endParaRPr kumimoji="0" lang="uk-UA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Unicode MS" pitchFamily="34" charset="-128"/>
                        <a:cs typeface="Arial" charset="0"/>
                        <a:sym typeface="Arial" charset="0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23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  <a:sym typeface="Arial" charset="0"/>
                        </a:rPr>
                        <a:t>tv</a:t>
                      </a:r>
                      <a:endParaRPr kumimoji="0" lang="uk-UA" sz="23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  <a:sym typeface="Arial" charset="0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Unicode MS" pitchFamily="34" charset="-128"/>
                          <a:cs typeface="Times New Roman" pitchFamily="18" charset="0"/>
                          <a:sym typeface="Arial" charset="0"/>
                        </a:rPr>
                        <a:t>Телевізори.</a:t>
                      </a:r>
                      <a:endParaRPr kumimoji="0" lang="uk-UA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Unicode MS" pitchFamily="34" charset="-128"/>
                        <a:cs typeface="Arial" charset="0"/>
                        <a:sym typeface="Arial" charset="0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5617" name="Rectangle 145"/>
          <p:cNvSpPr>
            <a:spLocks noChangeArrowheads="1"/>
          </p:cNvSpPr>
          <p:nvPr/>
        </p:nvSpPr>
        <p:spPr bwMode="auto">
          <a:xfrm>
            <a:off x="2700338" y="428625"/>
            <a:ext cx="35274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sz="4000" b="1">
                <a:latin typeface="Courier New" pitchFamily="49" charset="0"/>
              </a:rPr>
              <a:t>@media</a:t>
            </a:r>
            <a:endParaRPr lang="uk-UA" sz="4000" b="1">
              <a:latin typeface="Courier New" pitchFamily="49" charset="0"/>
            </a:endParaRP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2" y="556573"/>
            <a:ext cx="5164296" cy="2642398"/>
          </a:xfrm>
          <a:prstGeom prst="rect">
            <a:avLst/>
          </a:prstGeom>
        </p:spPr>
      </p:pic>
      <p:sp>
        <p:nvSpPr>
          <p:cNvPr id="93185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Завдання для попрактикуватися:</a:t>
            </a:r>
          </a:p>
        </p:txBody>
      </p:sp>
      <p:pic>
        <p:nvPicPr>
          <p:cNvPr id="93187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72334" y="2430111"/>
            <a:ext cx="3254375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8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95963" y="2571750"/>
            <a:ext cx="2967037" cy="246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72137" y="555625"/>
            <a:ext cx="3214688" cy="230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90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79388" y="3508375"/>
            <a:ext cx="2016125" cy="68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На завершення виконайте:</a:t>
            </a:r>
          </a:p>
        </p:txBody>
      </p:sp>
      <p:pic>
        <p:nvPicPr>
          <p:cNvPr id="9523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088" y="550863"/>
            <a:ext cx="7434262" cy="459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Більше тут:</a:t>
            </a:r>
          </a:p>
        </p:txBody>
      </p:sp>
      <p:sp>
        <p:nvSpPr>
          <p:cNvPr id="97282" name="Rectangle 4"/>
          <p:cNvSpPr>
            <a:spLocks noChangeArrowheads="1"/>
          </p:cNvSpPr>
          <p:nvPr/>
        </p:nvSpPr>
        <p:spPr bwMode="auto">
          <a:xfrm>
            <a:off x="3492500" y="3219450"/>
            <a:ext cx="53467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uk-UA" sz="3000"/>
              <a:t>Експерементувати</a:t>
            </a:r>
          </a:p>
          <a:p>
            <a:pPr algn="ctr"/>
            <a:r>
              <a:rPr lang="uk-UA" sz="3000">
                <a:hlinkClick r:id="rId3"/>
              </a:rPr>
              <a:t>https://www.codecademy.com/</a:t>
            </a:r>
            <a:endParaRPr lang="uk-UA" sz="3000"/>
          </a:p>
          <a:p>
            <a:pPr algn="ctr"/>
            <a:r>
              <a:rPr lang="uk-UA" sz="3000">
                <a:hlinkClick r:id="rId4"/>
              </a:rPr>
              <a:t>https://www.codeschool.com/</a:t>
            </a:r>
            <a:endParaRPr lang="uk-UA" sz="3000"/>
          </a:p>
        </p:txBody>
      </p:sp>
      <p:sp>
        <p:nvSpPr>
          <p:cNvPr id="97283" name="Rectangle 5"/>
          <p:cNvSpPr>
            <a:spLocks noChangeArrowheads="1"/>
          </p:cNvSpPr>
          <p:nvPr/>
        </p:nvSpPr>
        <p:spPr bwMode="auto">
          <a:xfrm>
            <a:off x="179388" y="627063"/>
            <a:ext cx="5040312" cy="230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uk-UA" sz="3000"/>
              <a:t>Читати:</a:t>
            </a:r>
          </a:p>
          <a:p>
            <a:r>
              <a:rPr lang="uk-UA" sz="3000">
                <a:hlinkClick r:id="rId5"/>
              </a:rPr>
              <a:t>http://www.w3.org/</a:t>
            </a:r>
            <a:endParaRPr lang="uk-UA" sz="3000"/>
          </a:p>
          <a:p>
            <a:r>
              <a:rPr lang="uk-UA" sz="3000">
                <a:hlinkClick r:id="rId6"/>
              </a:rPr>
              <a:t>http://htmlbook.ru</a:t>
            </a:r>
            <a:endParaRPr lang="uk-UA" sz="3000"/>
          </a:p>
          <a:p>
            <a:r>
              <a:rPr lang="uk-UA" sz="3000">
                <a:hlinkClick r:id="rId7"/>
              </a:rPr>
              <a:t>https://www.w3schools.com/</a:t>
            </a:r>
            <a:endParaRPr lang="uk-UA" sz="3000"/>
          </a:p>
          <a:p>
            <a:r>
              <a:rPr lang="uk-UA" sz="2500">
                <a:hlinkClick r:id="rId8"/>
              </a:rPr>
              <a:t>http://learn.javascript.ru/css-for-js</a:t>
            </a:r>
            <a:endParaRPr lang="uk-UA" sz="2500"/>
          </a:p>
        </p:txBody>
      </p:sp>
      <p:pic>
        <p:nvPicPr>
          <p:cNvPr id="97284" name="Picture 6" descr="programmer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7950" y="2905125"/>
            <a:ext cx="3168650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5" name="Picture 7" descr="website-647013_960_72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291138" y="655638"/>
            <a:ext cx="3744912" cy="249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Структура </a:t>
            </a:r>
            <a:r>
              <a:rPr lang="en-US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HTML-</a:t>
            </a: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документа</a:t>
            </a:r>
          </a:p>
        </p:txBody>
      </p:sp>
      <p:sp>
        <p:nvSpPr>
          <p:cNvPr id="17410" name="Rectangle 4"/>
          <p:cNvSpPr>
            <a:spLocks noChangeArrowheads="1"/>
          </p:cNvSpPr>
          <p:nvPr/>
        </p:nvSpPr>
        <p:spPr bwMode="auto">
          <a:xfrm>
            <a:off x="611188" y="771525"/>
            <a:ext cx="8208962" cy="40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45000"/>
              </a:lnSpc>
            </a:pPr>
            <a:r>
              <a:rPr lang="en-US" sz="2000">
                <a:latin typeface="Arial Black" pitchFamily="34" charset="0"/>
              </a:rPr>
              <a:t>&lt;html&gt;		</a:t>
            </a:r>
            <a:r>
              <a:rPr lang="ru-RU" sz="2000">
                <a:latin typeface="Arial Black" pitchFamily="34" charset="0"/>
              </a:rPr>
              <a:t>Контейнер з елементами</a:t>
            </a:r>
            <a:endParaRPr lang="en-US" sz="2000">
              <a:latin typeface="Arial Black" pitchFamily="34" charset="0"/>
            </a:endParaRPr>
          </a:p>
          <a:p>
            <a:pPr>
              <a:lnSpc>
                <a:spcPct val="145000"/>
              </a:lnSpc>
            </a:pPr>
            <a:r>
              <a:rPr lang="en-US" sz="2000">
                <a:latin typeface="Arial Black" pitchFamily="34" charset="0"/>
              </a:rPr>
              <a:t>    </a:t>
            </a:r>
            <a:r>
              <a:rPr lang="en-US" sz="2000">
                <a:solidFill>
                  <a:srgbClr val="00CC00"/>
                </a:solidFill>
                <a:latin typeface="Arial Black" pitchFamily="34" charset="0"/>
              </a:rPr>
              <a:t>&lt;head&gt;</a:t>
            </a:r>
            <a:endParaRPr lang="uk-UA" sz="2000">
              <a:solidFill>
                <a:srgbClr val="00CC00"/>
              </a:solidFill>
              <a:latin typeface="Arial Black" pitchFamily="34" charset="0"/>
            </a:endParaRPr>
          </a:p>
          <a:p>
            <a:pPr>
              <a:lnSpc>
                <a:spcPct val="145000"/>
              </a:lnSpc>
            </a:pPr>
            <a:r>
              <a:rPr lang="uk-UA" sz="2000">
                <a:solidFill>
                  <a:srgbClr val="00CC00"/>
                </a:solidFill>
                <a:latin typeface="Arial Black" pitchFamily="34" charset="0"/>
              </a:rPr>
              <a:t>	</a:t>
            </a:r>
            <a:r>
              <a:rPr lang="en-US" sz="2000">
                <a:solidFill>
                  <a:schemeClr val="tx1"/>
                </a:solidFill>
                <a:latin typeface="Arial Black" pitchFamily="34" charset="0"/>
              </a:rPr>
              <a:t>&lt;title&gt; </a:t>
            </a:r>
            <a:r>
              <a:rPr lang="uk-UA" sz="2000">
                <a:solidFill>
                  <a:schemeClr val="tx1"/>
                </a:solidFill>
                <a:latin typeface="Arial Black" pitchFamily="34" charset="0"/>
              </a:rPr>
              <a:t>Заголовок сторінки</a:t>
            </a:r>
            <a:r>
              <a:rPr lang="en-US" sz="2000">
                <a:solidFill>
                  <a:schemeClr val="tx1"/>
                </a:solidFill>
                <a:latin typeface="Arial Black" pitchFamily="34" charset="0"/>
              </a:rPr>
              <a:t> &lt;/title&gt;</a:t>
            </a:r>
          </a:p>
          <a:p>
            <a:pPr>
              <a:lnSpc>
                <a:spcPct val="145000"/>
              </a:lnSpc>
            </a:pPr>
            <a:r>
              <a:rPr lang="en-US" sz="2000">
                <a:solidFill>
                  <a:srgbClr val="00CC00"/>
                </a:solidFill>
                <a:latin typeface="Arial Black" pitchFamily="34" charset="0"/>
              </a:rPr>
              <a:t>	</a:t>
            </a:r>
            <a:r>
              <a:rPr lang="uk-UA" sz="1600">
                <a:solidFill>
                  <a:srgbClr val="00CC00"/>
                </a:solidFill>
                <a:latin typeface="Arial Black" pitchFamily="34" charset="0"/>
              </a:rPr>
              <a:t>Інформація про сторінку + службова інформація</a:t>
            </a:r>
            <a:r>
              <a:rPr lang="en-US" sz="2000">
                <a:solidFill>
                  <a:srgbClr val="00CC00"/>
                </a:solidFill>
                <a:latin typeface="Arial Black" pitchFamily="34" charset="0"/>
              </a:rPr>
              <a:t>	</a:t>
            </a:r>
          </a:p>
          <a:p>
            <a:pPr>
              <a:lnSpc>
                <a:spcPct val="145000"/>
              </a:lnSpc>
            </a:pPr>
            <a:r>
              <a:rPr lang="en-US" sz="2000">
                <a:solidFill>
                  <a:srgbClr val="00CC00"/>
                </a:solidFill>
                <a:latin typeface="Arial Black" pitchFamily="34" charset="0"/>
              </a:rPr>
              <a:t>    &lt;/head&gt;</a:t>
            </a:r>
          </a:p>
          <a:p>
            <a:pPr>
              <a:lnSpc>
                <a:spcPct val="145000"/>
              </a:lnSpc>
            </a:pPr>
            <a:r>
              <a:rPr lang="en-US" sz="2000">
                <a:latin typeface="Arial Black" pitchFamily="34" charset="0"/>
              </a:rPr>
              <a:t>    </a:t>
            </a:r>
            <a:r>
              <a:rPr lang="en-US" sz="2000">
                <a:solidFill>
                  <a:srgbClr val="FF3300"/>
                </a:solidFill>
                <a:latin typeface="Arial Black" pitchFamily="34" charset="0"/>
              </a:rPr>
              <a:t>&lt;body&gt;</a:t>
            </a:r>
          </a:p>
          <a:p>
            <a:pPr>
              <a:lnSpc>
                <a:spcPct val="145000"/>
              </a:lnSpc>
            </a:pPr>
            <a:r>
              <a:rPr lang="uk-UA" sz="2000">
                <a:solidFill>
                  <a:srgbClr val="FF3300"/>
                </a:solidFill>
                <a:latin typeface="Arial Black" pitchFamily="34" charset="0"/>
              </a:rPr>
              <a:t>		</a:t>
            </a:r>
            <a:r>
              <a:rPr lang="uk-UA" sz="1600">
                <a:solidFill>
                  <a:srgbClr val="FF3300"/>
                </a:solidFill>
                <a:latin typeface="Arial Black" pitchFamily="34" charset="0"/>
              </a:rPr>
              <a:t>Тіло документа: інформація для користувача</a:t>
            </a:r>
            <a:endParaRPr lang="en-US" sz="1600">
              <a:solidFill>
                <a:srgbClr val="FF3300"/>
              </a:solidFill>
              <a:latin typeface="Arial Black" pitchFamily="34" charset="0"/>
            </a:endParaRPr>
          </a:p>
          <a:p>
            <a:pPr>
              <a:lnSpc>
                <a:spcPct val="145000"/>
              </a:lnSpc>
            </a:pPr>
            <a:r>
              <a:rPr lang="en-US" sz="2000">
                <a:solidFill>
                  <a:srgbClr val="FF3300"/>
                </a:solidFill>
                <a:latin typeface="Arial Black" pitchFamily="34" charset="0"/>
              </a:rPr>
              <a:t>   &lt;/body&gt;</a:t>
            </a:r>
          </a:p>
          <a:p>
            <a:pPr>
              <a:lnSpc>
                <a:spcPct val="145000"/>
              </a:lnSpc>
            </a:pPr>
            <a:r>
              <a:rPr lang="en-US" sz="2000">
                <a:latin typeface="Arial Black" pitchFamily="34" charset="0"/>
              </a:rPr>
              <a:t>&lt;/html&gt;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Структура </a:t>
            </a:r>
            <a:r>
              <a:rPr lang="en-US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HTML-</a:t>
            </a: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тега</a:t>
            </a:r>
          </a:p>
        </p:txBody>
      </p:sp>
      <p:sp>
        <p:nvSpPr>
          <p:cNvPr id="19458" name="Rectangle 5"/>
          <p:cNvSpPr>
            <a:spLocks noChangeArrowheads="1"/>
          </p:cNvSpPr>
          <p:nvPr/>
        </p:nvSpPr>
        <p:spPr bwMode="auto">
          <a:xfrm>
            <a:off x="1" y="1131888"/>
            <a:ext cx="9144000" cy="1547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45000"/>
              </a:lnSpc>
            </a:pPr>
            <a:r>
              <a:rPr lang="en-US" sz="3200" dirty="0">
                <a:latin typeface="Courier New" pitchFamily="49" charset="0"/>
              </a:rPr>
              <a:t>&lt;</a:t>
            </a:r>
            <a:r>
              <a:rPr lang="uk-UA" sz="3200" dirty="0">
                <a:solidFill>
                  <a:srgbClr val="0000FF"/>
                </a:solidFill>
                <a:latin typeface="Courier New" pitchFamily="49" charset="0"/>
              </a:rPr>
              <a:t>тег</a:t>
            </a:r>
            <a:r>
              <a:rPr lang="uk-UA" sz="3200" dirty="0">
                <a:latin typeface="Courier New" pitchFamily="49" charset="0"/>
              </a:rPr>
              <a:t> </a:t>
            </a:r>
            <a:r>
              <a:rPr lang="uk-UA" sz="3200" dirty="0">
                <a:solidFill>
                  <a:srgbClr val="FF3300"/>
                </a:solidFill>
                <a:latin typeface="Courier New" pitchFamily="49" charset="0"/>
              </a:rPr>
              <a:t>атрибут</a:t>
            </a:r>
            <a:r>
              <a:rPr lang="uk-UA" sz="3200" dirty="0">
                <a:latin typeface="Courier New" pitchFamily="49" charset="0"/>
              </a:rPr>
              <a:t>=</a:t>
            </a:r>
            <a:r>
              <a:rPr lang="en-US" sz="3200" dirty="0">
                <a:latin typeface="Courier New" pitchFamily="49" charset="0"/>
              </a:rPr>
              <a:t>‘</a:t>
            </a:r>
            <a:r>
              <a:rPr lang="uk-UA" sz="3200" dirty="0">
                <a:solidFill>
                  <a:srgbClr val="FF9900"/>
                </a:solidFill>
                <a:latin typeface="Courier New" pitchFamily="49" charset="0"/>
              </a:rPr>
              <a:t>значення</a:t>
            </a:r>
            <a:r>
              <a:rPr lang="en-US" sz="3200" dirty="0">
                <a:latin typeface="Courier New" pitchFamily="49" charset="0"/>
              </a:rPr>
              <a:t>’&gt;</a:t>
            </a:r>
            <a:r>
              <a:rPr lang="uk-UA" sz="3200" dirty="0">
                <a:latin typeface="Courier New" pitchFamily="49" charset="0"/>
              </a:rPr>
              <a:t>вміст</a:t>
            </a:r>
            <a:r>
              <a:rPr lang="en-US" sz="3200" dirty="0">
                <a:latin typeface="Courier New" pitchFamily="49" charset="0"/>
              </a:rPr>
              <a:t>&lt;/</a:t>
            </a:r>
            <a:r>
              <a:rPr lang="uk-UA" sz="3200" dirty="0">
                <a:solidFill>
                  <a:srgbClr val="0000FF"/>
                </a:solidFill>
                <a:latin typeface="Courier New" pitchFamily="49" charset="0"/>
              </a:rPr>
              <a:t>тег</a:t>
            </a:r>
            <a:r>
              <a:rPr lang="en-US" sz="3200" dirty="0">
                <a:latin typeface="Courier New" pitchFamily="49" charset="0"/>
              </a:rPr>
              <a:t>&gt;</a:t>
            </a:r>
            <a:endParaRPr lang="uk-UA" sz="3200" dirty="0">
              <a:latin typeface="Courier New" pitchFamily="49" charset="0"/>
            </a:endParaRPr>
          </a:p>
          <a:p>
            <a:pPr>
              <a:lnSpc>
                <a:spcPct val="145000"/>
              </a:lnSpc>
            </a:pPr>
            <a:endParaRPr lang="en-US" sz="3600" dirty="0">
              <a:latin typeface="Courier New" pitchFamily="49" charset="0"/>
            </a:endParaRPr>
          </a:p>
        </p:txBody>
      </p:sp>
      <p:sp>
        <p:nvSpPr>
          <p:cNvPr id="19459" name="AutoShape 6"/>
          <p:cNvSpPr>
            <a:spLocks noChangeArrowheads="1"/>
          </p:cNvSpPr>
          <p:nvPr/>
        </p:nvSpPr>
        <p:spPr bwMode="auto">
          <a:xfrm>
            <a:off x="935038" y="1995686"/>
            <a:ext cx="107950" cy="720725"/>
          </a:xfrm>
          <a:prstGeom prst="upArrow">
            <a:avLst>
              <a:gd name="adj1" fmla="val 50000"/>
              <a:gd name="adj2" fmla="val 166912"/>
            </a:avLst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uk-UA"/>
          </a:p>
        </p:txBody>
      </p:sp>
      <p:sp>
        <p:nvSpPr>
          <p:cNvPr id="19460" name="AutoShape 8"/>
          <p:cNvSpPr>
            <a:spLocks noChangeArrowheads="1"/>
          </p:cNvSpPr>
          <p:nvPr/>
        </p:nvSpPr>
        <p:spPr bwMode="auto">
          <a:xfrm>
            <a:off x="2555875" y="1995686"/>
            <a:ext cx="107950" cy="504825"/>
          </a:xfrm>
          <a:prstGeom prst="upArrow">
            <a:avLst>
              <a:gd name="adj1" fmla="val 50000"/>
              <a:gd name="adj2" fmla="val 116912"/>
            </a:avLst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uk-UA"/>
          </a:p>
        </p:txBody>
      </p:sp>
      <p:sp>
        <p:nvSpPr>
          <p:cNvPr id="19461" name="AutoShape 9"/>
          <p:cNvSpPr>
            <a:spLocks noChangeArrowheads="1"/>
          </p:cNvSpPr>
          <p:nvPr/>
        </p:nvSpPr>
        <p:spPr bwMode="auto">
          <a:xfrm>
            <a:off x="4716463" y="1995686"/>
            <a:ext cx="107950" cy="720725"/>
          </a:xfrm>
          <a:prstGeom prst="upArrow">
            <a:avLst>
              <a:gd name="adj1" fmla="val 50000"/>
              <a:gd name="adj2" fmla="val 166912"/>
            </a:avLst>
          </a:prstGeom>
          <a:solidFill>
            <a:srgbClr val="FF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uk-UA"/>
          </a:p>
        </p:txBody>
      </p:sp>
      <p:sp>
        <p:nvSpPr>
          <p:cNvPr id="19462" name="AutoShape 10"/>
          <p:cNvSpPr>
            <a:spLocks noChangeArrowheads="1"/>
          </p:cNvSpPr>
          <p:nvPr/>
        </p:nvSpPr>
        <p:spPr bwMode="auto">
          <a:xfrm>
            <a:off x="8280400" y="1995686"/>
            <a:ext cx="107950" cy="720725"/>
          </a:xfrm>
          <a:prstGeom prst="upArrow">
            <a:avLst>
              <a:gd name="adj1" fmla="val 50000"/>
              <a:gd name="adj2" fmla="val 166912"/>
            </a:avLst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uk-UA"/>
          </a:p>
        </p:txBody>
      </p:sp>
      <p:sp>
        <p:nvSpPr>
          <p:cNvPr id="19463" name="Text Box 12"/>
          <p:cNvSpPr txBox="1">
            <a:spLocks noChangeArrowheads="1"/>
          </p:cNvSpPr>
          <p:nvPr/>
        </p:nvSpPr>
        <p:spPr bwMode="auto">
          <a:xfrm>
            <a:off x="0" y="2714824"/>
            <a:ext cx="1908175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uk-UA" sz="1500" dirty="0" err="1">
                <a:solidFill>
                  <a:srgbClr val="0000FF"/>
                </a:solidFill>
              </a:rPr>
              <a:t>Ім</a:t>
            </a:r>
            <a:r>
              <a:rPr lang="en-US" sz="1500" dirty="0">
                <a:solidFill>
                  <a:srgbClr val="0000FF"/>
                </a:solidFill>
              </a:rPr>
              <a:t>’</a:t>
            </a:r>
            <a:r>
              <a:rPr lang="uk-UA" sz="1500" dirty="0">
                <a:solidFill>
                  <a:srgbClr val="0000FF"/>
                </a:solidFill>
              </a:rPr>
              <a:t>я </a:t>
            </a:r>
            <a:r>
              <a:rPr lang="uk-UA" sz="1500" dirty="0" err="1">
                <a:solidFill>
                  <a:srgbClr val="0000FF"/>
                </a:solidFill>
              </a:rPr>
              <a:t>тега</a:t>
            </a:r>
            <a:r>
              <a:rPr lang="uk-UA" sz="1500" dirty="0">
                <a:solidFill>
                  <a:srgbClr val="0000FF"/>
                </a:solidFill>
              </a:rPr>
              <a:t>, </a:t>
            </a:r>
          </a:p>
          <a:p>
            <a:pPr algn="ctr"/>
            <a:r>
              <a:rPr lang="uk-UA" sz="1500" dirty="0">
                <a:solidFill>
                  <a:srgbClr val="0000FF"/>
                </a:solidFill>
              </a:rPr>
              <a:t>який відкриває</a:t>
            </a:r>
          </a:p>
          <a:p>
            <a:pPr algn="ctr"/>
            <a:r>
              <a:rPr lang="uk-UA" sz="1500" dirty="0">
                <a:solidFill>
                  <a:srgbClr val="0000FF"/>
                </a:solidFill>
              </a:rPr>
              <a:t>елемент</a:t>
            </a:r>
          </a:p>
        </p:txBody>
      </p:sp>
      <p:sp>
        <p:nvSpPr>
          <p:cNvPr id="19464" name="Text Box 13"/>
          <p:cNvSpPr txBox="1">
            <a:spLocks noChangeArrowheads="1"/>
          </p:cNvSpPr>
          <p:nvPr/>
        </p:nvSpPr>
        <p:spPr bwMode="auto">
          <a:xfrm>
            <a:off x="1763713" y="2716411"/>
            <a:ext cx="172878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uk-UA" sz="1500" dirty="0" err="1">
                <a:solidFill>
                  <a:srgbClr val="FF3300"/>
                </a:solidFill>
              </a:rPr>
              <a:t>Ім</a:t>
            </a:r>
            <a:r>
              <a:rPr lang="en-US" sz="1500" dirty="0">
                <a:solidFill>
                  <a:srgbClr val="FF3300"/>
                </a:solidFill>
              </a:rPr>
              <a:t>’</a:t>
            </a:r>
            <a:r>
              <a:rPr lang="uk-UA" sz="1500" dirty="0">
                <a:solidFill>
                  <a:srgbClr val="FF3300"/>
                </a:solidFill>
              </a:rPr>
              <a:t>я атрибута</a:t>
            </a:r>
          </a:p>
        </p:txBody>
      </p:sp>
      <p:sp>
        <p:nvSpPr>
          <p:cNvPr id="19465" name="Text Box 14"/>
          <p:cNvSpPr txBox="1">
            <a:spLocks noChangeArrowheads="1"/>
          </p:cNvSpPr>
          <p:nvPr/>
        </p:nvSpPr>
        <p:spPr bwMode="auto">
          <a:xfrm>
            <a:off x="3492500" y="2716411"/>
            <a:ext cx="23034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uk-UA" sz="1500">
                <a:solidFill>
                  <a:srgbClr val="FF9900"/>
                </a:solidFill>
              </a:rPr>
              <a:t>Значення атрибута</a:t>
            </a:r>
          </a:p>
        </p:txBody>
      </p:sp>
      <p:sp>
        <p:nvSpPr>
          <p:cNvPr id="19466" name="Text Box 15"/>
          <p:cNvSpPr txBox="1">
            <a:spLocks noChangeArrowheads="1"/>
          </p:cNvSpPr>
          <p:nvPr/>
        </p:nvSpPr>
        <p:spPr bwMode="auto">
          <a:xfrm>
            <a:off x="7559726" y="2704673"/>
            <a:ext cx="1439862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uk-UA" sz="1500" dirty="0" err="1">
                <a:solidFill>
                  <a:srgbClr val="0000FF"/>
                </a:solidFill>
              </a:rPr>
              <a:t>Ім</a:t>
            </a:r>
            <a:r>
              <a:rPr lang="en-US" sz="1500" dirty="0">
                <a:solidFill>
                  <a:srgbClr val="0000FF"/>
                </a:solidFill>
              </a:rPr>
              <a:t>’</a:t>
            </a:r>
            <a:r>
              <a:rPr lang="uk-UA" sz="1500" dirty="0">
                <a:solidFill>
                  <a:srgbClr val="0000FF"/>
                </a:solidFill>
              </a:rPr>
              <a:t>я </a:t>
            </a:r>
            <a:r>
              <a:rPr lang="uk-UA" sz="1500" dirty="0" err="1">
                <a:solidFill>
                  <a:srgbClr val="0000FF"/>
                </a:solidFill>
              </a:rPr>
              <a:t>тега</a:t>
            </a:r>
            <a:r>
              <a:rPr lang="uk-UA" sz="1500" dirty="0">
                <a:solidFill>
                  <a:srgbClr val="0000FF"/>
                </a:solidFill>
              </a:rPr>
              <a:t>, </a:t>
            </a:r>
          </a:p>
          <a:p>
            <a:pPr algn="ctr"/>
            <a:r>
              <a:rPr lang="uk-UA" sz="1500" dirty="0">
                <a:solidFill>
                  <a:srgbClr val="0000FF"/>
                </a:solidFill>
              </a:rPr>
              <a:t>який закриває</a:t>
            </a:r>
          </a:p>
          <a:p>
            <a:pPr algn="ctr"/>
            <a:r>
              <a:rPr lang="uk-UA" sz="1500" dirty="0">
                <a:solidFill>
                  <a:srgbClr val="0000FF"/>
                </a:solidFill>
              </a:rPr>
              <a:t>елемент</a:t>
            </a:r>
          </a:p>
        </p:txBody>
      </p:sp>
      <p:sp>
        <p:nvSpPr>
          <p:cNvPr id="19467" name="AutoShape 16"/>
          <p:cNvSpPr>
            <a:spLocks/>
          </p:cNvSpPr>
          <p:nvPr/>
        </p:nvSpPr>
        <p:spPr bwMode="auto">
          <a:xfrm rot="5400000">
            <a:off x="4283894" y="-611436"/>
            <a:ext cx="431800" cy="8352532"/>
          </a:xfrm>
          <a:prstGeom prst="rightBrace">
            <a:avLst>
              <a:gd name="adj1" fmla="val 155637"/>
              <a:gd name="adj2" fmla="val 49134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uk-UA"/>
          </a:p>
        </p:txBody>
      </p:sp>
      <p:sp>
        <p:nvSpPr>
          <p:cNvPr id="19468" name="Text Box 17"/>
          <p:cNvSpPr txBox="1">
            <a:spLocks noChangeArrowheads="1"/>
          </p:cNvSpPr>
          <p:nvPr/>
        </p:nvSpPr>
        <p:spPr bwMode="auto">
          <a:xfrm>
            <a:off x="3779838" y="3663504"/>
            <a:ext cx="20161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uk-UA" sz="3000" dirty="0"/>
              <a:t>Елемент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Найпростіші </a:t>
            </a:r>
            <a:r>
              <a:rPr lang="en-US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HTML-</a:t>
            </a: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документи</a:t>
            </a:r>
          </a:p>
        </p:txBody>
      </p:sp>
      <p:sp>
        <p:nvSpPr>
          <p:cNvPr id="21506" name="Rectangle 15"/>
          <p:cNvSpPr>
            <a:spLocks noChangeArrowheads="1"/>
          </p:cNvSpPr>
          <p:nvPr/>
        </p:nvSpPr>
        <p:spPr bwMode="auto">
          <a:xfrm>
            <a:off x="179388" y="771525"/>
            <a:ext cx="4572000" cy="179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&lt;html&gt;		</a:t>
            </a:r>
            <a:endParaRPr lang="uk-UA"/>
          </a:p>
          <a:p>
            <a:r>
              <a:rPr lang="uk-UA">
                <a:solidFill>
                  <a:srgbClr val="00CC00"/>
                </a:solidFill>
              </a:rPr>
              <a:t>     </a:t>
            </a:r>
            <a:r>
              <a:rPr lang="en-US">
                <a:solidFill>
                  <a:srgbClr val="00CC00"/>
                </a:solidFill>
              </a:rPr>
              <a:t>&lt;head&gt;</a:t>
            </a:r>
            <a:endParaRPr lang="uk-UA">
              <a:solidFill>
                <a:srgbClr val="00CC00"/>
              </a:solidFill>
            </a:endParaRPr>
          </a:p>
          <a:p>
            <a:r>
              <a:rPr lang="uk-UA">
                <a:solidFill>
                  <a:srgbClr val="00CC00"/>
                </a:solidFill>
              </a:rPr>
              <a:t>	</a:t>
            </a:r>
            <a:r>
              <a:rPr lang="en-US">
                <a:solidFill>
                  <a:srgbClr val="00CC00"/>
                </a:solidFill>
              </a:rPr>
              <a:t>&lt;title&gt;</a:t>
            </a:r>
            <a:r>
              <a:rPr lang="uk-UA">
                <a:solidFill>
                  <a:srgbClr val="00CC00"/>
                </a:solidFill>
              </a:rPr>
              <a:t>Заголовок сторінки</a:t>
            </a:r>
            <a:r>
              <a:rPr lang="en-US">
                <a:solidFill>
                  <a:srgbClr val="00CC00"/>
                </a:solidFill>
              </a:rPr>
              <a:t>&lt;/title&gt;</a:t>
            </a:r>
            <a:endParaRPr lang="uk-UA">
              <a:solidFill>
                <a:srgbClr val="00CC00"/>
              </a:solidFill>
            </a:endParaRPr>
          </a:p>
          <a:p>
            <a:r>
              <a:rPr lang="uk-UA"/>
              <a:t>     </a:t>
            </a:r>
            <a:r>
              <a:rPr lang="en-US">
                <a:solidFill>
                  <a:srgbClr val="00CC00"/>
                </a:solidFill>
              </a:rPr>
              <a:t>&lt;/head&gt;</a:t>
            </a:r>
          </a:p>
          <a:p>
            <a:r>
              <a:rPr lang="uk-UA">
                <a:solidFill>
                  <a:srgbClr val="FF3300"/>
                </a:solidFill>
              </a:rPr>
              <a:t>     </a:t>
            </a:r>
            <a:r>
              <a:rPr lang="en-US">
                <a:solidFill>
                  <a:srgbClr val="FF3300"/>
                </a:solidFill>
              </a:rPr>
              <a:t>&lt;body&gt;</a:t>
            </a:r>
            <a:endParaRPr lang="uk-UA">
              <a:solidFill>
                <a:srgbClr val="FF3300"/>
              </a:solidFill>
            </a:endParaRPr>
          </a:p>
          <a:p>
            <a:r>
              <a:rPr lang="uk-UA">
                <a:solidFill>
                  <a:srgbClr val="FF3300"/>
                </a:solidFill>
              </a:rPr>
              <a:t>	Вміст сторінки</a:t>
            </a:r>
          </a:p>
          <a:p>
            <a:r>
              <a:rPr lang="uk-UA">
                <a:solidFill>
                  <a:srgbClr val="FF3300"/>
                </a:solidFill>
              </a:rPr>
              <a:t>     </a:t>
            </a:r>
            <a:r>
              <a:rPr lang="en-US">
                <a:solidFill>
                  <a:srgbClr val="FF3300"/>
                </a:solidFill>
              </a:rPr>
              <a:t>&lt;/body&gt;</a:t>
            </a:r>
          </a:p>
          <a:p>
            <a:r>
              <a:rPr lang="en-US"/>
              <a:t>&lt;/html&gt;</a:t>
            </a:r>
          </a:p>
        </p:txBody>
      </p:sp>
      <p:pic>
        <p:nvPicPr>
          <p:cNvPr id="21507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83163" y="915988"/>
            <a:ext cx="347662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Rectangle 18"/>
          <p:cNvSpPr>
            <a:spLocks noChangeArrowheads="1"/>
          </p:cNvSpPr>
          <p:nvPr/>
        </p:nvSpPr>
        <p:spPr bwMode="auto">
          <a:xfrm>
            <a:off x="179388" y="2716213"/>
            <a:ext cx="4897437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&lt;html&gt;		</a:t>
            </a:r>
            <a:endParaRPr lang="uk-UA"/>
          </a:p>
          <a:p>
            <a:r>
              <a:rPr lang="uk-UA">
                <a:solidFill>
                  <a:srgbClr val="00CC00"/>
                </a:solidFill>
              </a:rPr>
              <a:t>     </a:t>
            </a:r>
            <a:r>
              <a:rPr lang="en-US">
                <a:solidFill>
                  <a:srgbClr val="00CC00"/>
                </a:solidFill>
              </a:rPr>
              <a:t>&lt;head&gt;</a:t>
            </a:r>
            <a:endParaRPr lang="uk-UA">
              <a:solidFill>
                <a:srgbClr val="00CC00"/>
              </a:solidFill>
            </a:endParaRPr>
          </a:p>
          <a:p>
            <a:r>
              <a:rPr lang="uk-UA">
                <a:solidFill>
                  <a:srgbClr val="00CC00"/>
                </a:solidFill>
              </a:rPr>
              <a:t>	</a:t>
            </a:r>
            <a:r>
              <a:rPr lang="en-US">
                <a:solidFill>
                  <a:srgbClr val="00CC00"/>
                </a:solidFill>
              </a:rPr>
              <a:t>&lt;title&gt;</a:t>
            </a:r>
            <a:r>
              <a:rPr lang="uk-UA">
                <a:solidFill>
                  <a:srgbClr val="00CC00"/>
                </a:solidFill>
              </a:rPr>
              <a:t>Заголовок сторінки</a:t>
            </a:r>
            <a:r>
              <a:rPr lang="en-US">
                <a:solidFill>
                  <a:srgbClr val="00CC00"/>
                </a:solidFill>
              </a:rPr>
              <a:t>&lt;/title&gt;</a:t>
            </a:r>
            <a:endParaRPr lang="uk-UA">
              <a:solidFill>
                <a:srgbClr val="00CC00"/>
              </a:solidFill>
            </a:endParaRPr>
          </a:p>
          <a:p>
            <a:r>
              <a:rPr lang="uk-UA"/>
              <a:t>     </a:t>
            </a:r>
            <a:r>
              <a:rPr lang="en-US">
                <a:solidFill>
                  <a:srgbClr val="00CC00"/>
                </a:solidFill>
              </a:rPr>
              <a:t>&lt;/head&gt;</a:t>
            </a:r>
          </a:p>
          <a:p>
            <a:r>
              <a:rPr lang="uk-UA">
                <a:solidFill>
                  <a:srgbClr val="FF3300"/>
                </a:solidFill>
              </a:rPr>
              <a:t>     </a:t>
            </a:r>
            <a:r>
              <a:rPr lang="en-US">
                <a:solidFill>
                  <a:srgbClr val="FF3300"/>
                </a:solidFill>
              </a:rPr>
              <a:t>&lt;body&gt;</a:t>
            </a:r>
            <a:endParaRPr lang="uk-UA">
              <a:solidFill>
                <a:srgbClr val="FF3300"/>
              </a:solidFill>
            </a:endParaRPr>
          </a:p>
          <a:p>
            <a:r>
              <a:rPr lang="uk-UA">
                <a:solidFill>
                  <a:srgbClr val="FF3300"/>
                </a:solidFill>
              </a:rPr>
              <a:t>	Перший абзац</a:t>
            </a:r>
          </a:p>
          <a:p>
            <a:r>
              <a:rPr lang="uk-UA">
                <a:solidFill>
                  <a:srgbClr val="FF3300"/>
                </a:solidFill>
              </a:rPr>
              <a:t>	Другий абзац</a:t>
            </a:r>
          </a:p>
          <a:p>
            <a:r>
              <a:rPr lang="uk-UA">
                <a:solidFill>
                  <a:srgbClr val="FF3300"/>
                </a:solidFill>
              </a:rPr>
              <a:t>	Третій                   абзац            з пропусками</a:t>
            </a:r>
          </a:p>
          <a:p>
            <a:r>
              <a:rPr lang="uk-UA">
                <a:solidFill>
                  <a:srgbClr val="FF3300"/>
                </a:solidFill>
              </a:rPr>
              <a:t>     </a:t>
            </a:r>
            <a:r>
              <a:rPr lang="en-US">
                <a:solidFill>
                  <a:srgbClr val="FF3300"/>
                </a:solidFill>
              </a:rPr>
              <a:t>&lt;/body&gt;</a:t>
            </a:r>
          </a:p>
          <a:p>
            <a:r>
              <a:rPr lang="en-US"/>
              <a:t>&lt;/html&gt;</a:t>
            </a:r>
          </a:p>
        </p:txBody>
      </p:sp>
      <p:pic>
        <p:nvPicPr>
          <p:cNvPr id="21509" name="Picture 1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2859088"/>
            <a:ext cx="43053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0" name="Line 20"/>
          <p:cNvSpPr>
            <a:spLocks noChangeShapeType="1"/>
          </p:cNvSpPr>
          <p:nvPr/>
        </p:nvSpPr>
        <p:spPr bwMode="auto">
          <a:xfrm>
            <a:off x="322263" y="2643188"/>
            <a:ext cx="8497887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uk-UA"/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Заголовки</a:t>
            </a:r>
          </a:p>
        </p:txBody>
      </p:sp>
      <p:sp>
        <p:nvSpPr>
          <p:cNvPr id="23554" name="Rectangle 4"/>
          <p:cNvSpPr>
            <a:spLocks noChangeArrowheads="1"/>
          </p:cNvSpPr>
          <p:nvPr/>
        </p:nvSpPr>
        <p:spPr bwMode="auto">
          <a:xfrm>
            <a:off x="395288" y="1008063"/>
            <a:ext cx="4464050" cy="329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uk-UA" sz="2000" b="1" i="1"/>
              <a:t>Тег заголовку </a:t>
            </a:r>
            <a:r>
              <a:rPr lang="en-US" sz="2000" b="1" i="1"/>
              <a:t>&lt;h1&gt;</a:t>
            </a:r>
            <a:endParaRPr lang="uk-UA" sz="2000" b="1" i="1"/>
          </a:p>
          <a:p>
            <a:pPr>
              <a:lnSpc>
                <a:spcPct val="150000"/>
              </a:lnSpc>
            </a:pPr>
            <a:r>
              <a:rPr lang="en-US" sz="2000"/>
              <a:t>&lt;h1&gt;</a:t>
            </a:r>
            <a:r>
              <a:rPr lang="uk-UA" sz="2000"/>
              <a:t>Заголовок 1-го рівня</a:t>
            </a:r>
            <a:r>
              <a:rPr lang="en-US" sz="2000"/>
              <a:t>&lt;/h1&gt;</a:t>
            </a:r>
            <a:endParaRPr lang="uk-UA" sz="2000"/>
          </a:p>
          <a:p>
            <a:pPr>
              <a:lnSpc>
                <a:spcPct val="150000"/>
              </a:lnSpc>
            </a:pPr>
            <a:r>
              <a:rPr lang="en-US" sz="2000"/>
              <a:t>&lt;h</a:t>
            </a:r>
            <a:r>
              <a:rPr lang="uk-UA" sz="2000"/>
              <a:t>2</a:t>
            </a:r>
            <a:r>
              <a:rPr lang="en-US" sz="2000"/>
              <a:t>&gt;</a:t>
            </a:r>
            <a:r>
              <a:rPr lang="uk-UA" sz="2000"/>
              <a:t>Заголовок </a:t>
            </a:r>
            <a:r>
              <a:rPr lang="en-US" sz="2000"/>
              <a:t>2</a:t>
            </a:r>
            <a:r>
              <a:rPr lang="uk-UA" sz="2000"/>
              <a:t>-го рівня</a:t>
            </a:r>
            <a:r>
              <a:rPr lang="en-US" sz="2000"/>
              <a:t>&lt;/h</a:t>
            </a:r>
            <a:r>
              <a:rPr lang="uk-UA" sz="2000"/>
              <a:t>2</a:t>
            </a:r>
            <a:r>
              <a:rPr lang="en-US" sz="2000"/>
              <a:t>&gt;</a:t>
            </a:r>
          </a:p>
          <a:p>
            <a:pPr>
              <a:lnSpc>
                <a:spcPct val="150000"/>
              </a:lnSpc>
            </a:pPr>
            <a:r>
              <a:rPr lang="en-US" sz="2000"/>
              <a:t>&lt;h</a:t>
            </a:r>
            <a:r>
              <a:rPr lang="uk-UA" sz="2000"/>
              <a:t>3</a:t>
            </a:r>
            <a:r>
              <a:rPr lang="en-US" sz="2000"/>
              <a:t>&gt;</a:t>
            </a:r>
            <a:r>
              <a:rPr lang="uk-UA" sz="2000"/>
              <a:t>Заголовок </a:t>
            </a:r>
            <a:r>
              <a:rPr lang="en-US" sz="2000"/>
              <a:t>3</a:t>
            </a:r>
            <a:r>
              <a:rPr lang="uk-UA" sz="2000"/>
              <a:t>-го рівня</a:t>
            </a:r>
            <a:r>
              <a:rPr lang="en-US" sz="2000"/>
              <a:t>&lt;/h</a:t>
            </a:r>
            <a:r>
              <a:rPr lang="uk-UA" sz="2000"/>
              <a:t>3</a:t>
            </a:r>
            <a:r>
              <a:rPr lang="en-US" sz="2000"/>
              <a:t>&gt;</a:t>
            </a:r>
          </a:p>
          <a:p>
            <a:pPr>
              <a:lnSpc>
                <a:spcPct val="150000"/>
              </a:lnSpc>
            </a:pPr>
            <a:r>
              <a:rPr lang="en-US" sz="2000"/>
              <a:t>&lt;h</a:t>
            </a:r>
            <a:r>
              <a:rPr lang="uk-UA" sz="2000"/>
              <a:t>4</a:t>
            </a:r>
            <a:r>
              <a:rPr lang="en-US" sz="2000"/>
              <a:t>&gt;</a:t>
            </a:r>
            <a:r>
              <a:rPr lang="uk-UA" sz="2000"/>
              <a:t>Заголовок </a:t>
            </a:r>
            <a:r>
              <a:rPr lang="en-US" sz="2000"/>
              <a:t>4</a:t>
            </a:r>
            <a:r>
              <a:rPr lang="uk-UA" sz="2000"/>
              <a:t>-го рівня</a:t>
            </a:r>
            <a:r>
              <a:rPr lang="en-US" sz="2000"/>
              <a:t>&lt;/h</a:t>
            </a:r>
            <a:r>
              <a:rPr lang="uk-UA" sz="2000"/>
              <a:t>4</a:t>
            </a:r>
            <a:r>
              <a:rPr lang="en-US" sz="2000"/>
              <a:t>&gt;</a:t>
            </a:r>
          </a:p>
          <a:p>
            <a:pPr>
              <a:lnSpc>
                <a:spcPct val="150000"/>
              </a:lnSpc>
            </a:pPr>
            <a:r>
              <a:rPr lang="en-US" sz="2000"/>
              <a:t>&lt;h</a:t>
            </a:r>
            <a:r>
              <a:rPr lang="uk-UA" sz="2000"/>
              <a:t>5</a:t>
            </a:r>
            <a:r>
              <a:rPr lang="en-US" sz="2000"/>
              <a:t>&gt;</a:t>
            </a:r>
            <a:r>
              <a:rPr lang="uk-UA" sz="2000"/>
              <a:t>Заголовок </a:t>
            </a:r>
            <a:r>
              <a:rPr lang="en-US" sz="2000"/>
              <a:t>5</a:t>
            </a:r>
            <a:r>
              <a:rPr lang="uk-UA" sz="2000"/>
              <a:t>-го рівня</a:t>
            </a:r>
            <a:r>
              <a:rPr lang="en-US" sz="2000"/>
              <a:t>&lt;/h</a:t>
            </a:r>
            <a:r>
              <a:rPr lang="uk-UA" sz="2000"/>
              <a:t>5</a:t>
            </a:r>
            <a:r>
              <a:rPr lang="en-US" sz="2000"/>
              <a:t>&gt;</a:t>
            </a:r>
          </a:p>
          <a:p>
            <a:pPr>
              <a:lnSpc>
                <a:spcPct val="150000"/>
              </a:lnSpc>
            </a:pPr>
            <a:r>
              <a:rPr lang="en-US" sz="2000"/>
              <a:t>&lt;h</a:t>
            </a:r>
            <a:r>
              <a:rPr lang="uk-UA" sz="2000"/>
              <a:t>6</a:t>
            </a:r>
            <a:r>
              <a:rPr lang="en-US" sz="2000"/>
              <a:t>&gt;</a:t>
            </a:r>
            <a:r>
              <a:rPr lang="uk-UA" sz="2000"/>
              <a:t>Заголовок </a:t>
            </a:r>
            <a:r>
              <a:rPr lang="en-US" sz="2000"/>
              <a:t>6</a:t>
            </a:r>
            <a:r>
              <a:rPr lang="uk-UA" sz="2000"/>
              <a:t>-го рівня</a:t>
            </a:r>
            <a:r>
              <a:rPr lang="en-US" sz="2000"/>
              <a:t>&lt;/h</a:t>
            </a:r>
            <a:r>
              <a:rPr lang="uk-UA" sz="2000"/>
              <a:t>6</a:t>
            </a:r>
            <a:r>
              <a:rPr lang="en-US" sz="2000"/>
              <a:t>&gt;</a:t>
            </a:r>
          </a:p>
        </p:txBody>
      </p:sp>
      <p:pic>
        <p:nvPicPr>
          <p:cNvPr id="23555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463" y="1131888"/>
            <a:ext cx="4211637" cy="326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hape 7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55625"/>
          </a:xfrm>
          <a:solidFill>
            <a:srgbClr val="3366FF"/>
          </a:solidFill>
        </p:spPr>
        <p:txBody>
          <a:bodyPr anchor="ctr"/>
          <a:lstStyle/>
          <a:p>
            <a:pPr algn="ctr" eaLnBrk="1" hangingPunct="1">
              <a:buClr>
                <a:srgbClr val="FFFFFF"/>
              </a:buClr>
              <a:buFont typeface="Roboto"/>
              <a:buNone/>
            </a:pPr>
            <a:r>
              <a:rPr lang="uk-UA" sz="2600" smtClean="0">
                <a:solidFill>
                  <a:srgbClr val="FFFFFF"/>
                </a:solidFill>
                <a:latin typeface="Arial Narrow" pitchFamily="34" charset="0"/>
                <a:cs typeface="Arial" charset="0"/>
                <a:sym typeface="Roboto"/>
              </a:rPr>
              <a:t>Абзаци і розриви рядків</a:t>
            </a:r>
          </a:p>
        </p:txBody>
      </p:sp>
      <p:sp>
        <p:nvSpPr>
          <p:cNvPr id="25602" name="Rectangle 4"/>
          <p:cNvSpPr>
            <a:spLocks noChangeArrowheads="1"/>
          </p:cNvSpPr>
          <p:nvPr/>
        </p:nvSpPr>
        <p:spPr bwMode="auto">
          <a:xfrm>
            <a:off x="1187450" y="627063"/>
            <a:ext cx="6986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uk-UA" sz="2000" b="1" i="1"/>
              <a:t>Абзац </a:t>
            </a:r>
            <a:r>
              <a:rPr lang="en-US" sz="2000" b="1" i="1"/>
              <a:t>&lt;p&gt;</a:t>
            </a:r>
            <a:r>
              <a:rPr lang="uk-UA" sz="2000" b="1" i="1"/>
              <a:t>			Розрив рядка </a:t>
            </a:r>
            <a:r>
              <a:rPr lang="en-US" sz="2000" b="1" i="1"/>
              <a:t>&lt;br&gt;</a:t>
            </a:r>
            <a:endParaRPr lang="en-US" sz="2000"/>
          </a:p>
        </p:txBody>
      </p:sp>
      <p:pic>
        <p:nvPicPr>
          <p:cNvPr id="25603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31888"/>
            <a:ext cx="6488113" cy="375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1863" y="2770188"/>
            <a:ext cx="3132137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</TotalTime>
  <Words>639</Words>
  <Application>Microsoft Office PowerPoint</Application>
  <PresentationFormat>Экран (16:9)</PresentationFormat>
  <Paragraphs>231</Paragraphs>
  <Slides>45</Slides>
  <Notes>45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5" baseType="lpstr">
      <vt:lpstr>Times New Roman</vt:lpstr>
      <vt:lpstr>Courier New</vt:lpstr>
      <vt:lpstr>Bernard MT Condensed</vt:lpstr>
      <vt:lpstr>Arial Unicode MS</vt:lpstr>
      <vt:lpstr>Arial Black</vt:lpstr>
      <vt:lpstr>Roboto</vt:lpstr>
      <vt:lpstr>Arial</vt:lpstr>
      <vt:lpstr>Arial Narrow</vt:lpstr>
      <vt:lpstr>Batang</vt:lpstr>
      <vt:lpstr>material</vt:lpstr>
      <vt:lpstr>HTML+CSS  Основи технологій створення сайтів презентація-конспект</vt:lpstr>
      <vt:lpstr>З чого все починалося?</vt:lpstr>
      <vt:lpstr>Як працює?</vt:lpstr>
      <vt:lpstr>Редактори тексту</vt:lpstr>
      <vt:lpstr>Структура HTML-документа</vt:lpstr>
      <vt:lpstr>Структура HTML-тега</vt:lpstr>
      <vt:lpstr>Найпростіші HTML-документи</vt:lpstr>
      <vt:lpstr>Заголовки</vt:lpstr>
      <vt:lpstr>Абзаци і розриви рядків</vt:lpstr>
      <vt:lpstr>Спеціальні символи</vt:lpstr>
      <vt:lpstr>Форматування тексту</vt:lpstr>
      <vt:lpstr>Горизонтальна лінія</vt:lpstr>
      <vt:lpstr>Картинки</vt:lpstr>
      <vt:lpstr>Гіперпосилання</vt:lpstr>
      <vt:lpstr>Гіперпосилання: де відкривати?</vt:lpstr>
      <vt:lpstr>Перші “проби”</vt:lpstr>
      <vt:lpstr>CSS</vt:lpstr>
      <vt:lpstr>Визначення стилів</vt:lpstr>
      <vt:lpstr>DOM дерево сторінки</vt:lpstr>
      <vt:lpstr>Наслідування</vt:lpstr>
      <vt:lpstr>Каскадування</vt:lpstr>
      <vt:lpstr>Контейнери</vt:lpstr>
      <vt:lpstr>Границі елементів</vt:lpstr>
      <vt:lpstr>Селектори</vt:lpstr>
      <vt:lpstr>Одиниці вимірювання</vt:lpstr>
      <vt:lpstr>Кольори</vt:lpstr>
      <vt:lpstr>Властивості шрифтів</vt:lpstr>
      <vt:lpstr>Властивості тексту</vt:lpstr>
      <vt:lpstr>Властивості кольору і фону</vt:lpstr>
      <vt:lpstr>Списки: Маркований список</vt:lpstr>
      <vt:lpstr>Списки: Нумерований список</vt:lpstr>
      <vt:lpstr>Списки: приклади</vt:lpstr>
      <vt:lpstr>Таблиці</vt:lpstr>
      <vt:lpstr>CSS властивості таблиць</vt:lpstr>
      <vt:lpstr>Об’єднання комірок таблиць</vt:lpstr>
      <vt:lpstr>Форми</vt:lpstr>
      <vt:lpstr>Форми: практична реалізація</vt:lpstr>
      <vt:lpstr>Властивість display</vt:lpstr>
      <vt:lpstr>Позиціонування</vt:lpstr>
      <vt:lpstr>Контейнери: практичні завдання</vt:lpstr>
      <vt:lpstr>Структура сайту</vt:lpstr>
      <vt:lpstr>Медіа запити</vt:lpstr>
      <vt:lpstr>Завдання для попрактикуватися:</vt:lpstr>
      <vt:lpstr>На завершення виконайте:</vt:lpstr>
      <vt:lpstr>Більше тут: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HTML4 та HTML5</dc:title>
  <cp:lastModifiedBy>Пользователь Windows</cp:lastModifiedBy>
  <cp:revision>141</cp:revision>
  <dcterms:modified xsi:type="dcterms:W3CDTF">2017-08-24T11:52:40Z</dcterms:modified>
</cp:coreProperties>
</file>